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9" r:id="rId3"/>
    <p:sldId id="261" r:id="rId4"/>
    <p:sldId id="263" r:id="rId5"/>
    <p:sldId id="265" r:id="rId6"/>
    <p:sldId id="267" r:id="rId7"/>
    <p:sldId id="269" r:id="rId8"/>
    <p:sldId id="271" r:id="rId9"/>
    <p:sldId id="273" r:id="rId10"/>
    <p:sldId id="275" r:id="rId11"/>
    <p:sldId id="277" r:id="rId12"/>
    <p:sldId id="279" r:id="rId13"/>
    <p:sldId id="281" r:id="rId14"/>
    <p:sldId id="283" r:id="rId15"/>
    <p:sldId id="285" r:id="rId16"/>
    <p:sldId id="287" r:id="rId17"/>
    <p:sldId id="289" r:id="rId18"/>
    <p:sldId id="291" r:id="rId19"/>
    <p:sldId id="293" r:id="rId20"/>
    <p:sldId id="295" r:id="rId21"/>
    <p:sldId id="297" r:id="rId22"/>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56BB85-95AF-4EC1-A456-AA729E0ED223}" type="datetimeFigureOut">
              <a:rPr lang="vi-VN" smtClean="0"/>
              <a:t>26/10/2021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AABA8-0E86-48CE-A03B-67F003224F51}" type="slidenum">
              <a:rPr lang="vi-VN" smtClean="0"/>
              <a:t>‹#›</a:t>
            </a:fld>
            <a:endParaRPr lang="vi-VN"/>
          </a:p>
        </p:txBody>
      </p:sp>
    </p:spTree>
    <p:extLst>
      <p:ext uri="{BB962C8B-B14F-4D97-AF65-F5344CB8AC3E}">
        <p14:creationId xmlns:p14="http://schemas.microsoft.com/office/powerpoint/2010/main" val="2955548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FF3F061-AEB4-4926-A8F7-87B11752989C}" type="slidenum">
              <a:rPr lang="en-US"/>
              <a:pPr/>
              <a:t>16</a:t>
            </a:fld>
            <a:endParaRPr lang="en-US"/>
          </a:p>
        </p:txBody>
      </p:sp>
      <p:sp>
        <p:nvSpPr>
          <p:cNvPr id="27238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BF3B9B34-DF23-43A7-B80D-4BA5DC6B7780}" type="slidenum">
              <a:rPr lang="en-US" sz="1200">
                <a:cs typeface="Arial" charset="0"/>
              </a:rPr>
              <a:pPr algn="r"/>
              <a:t>16</a:t>
            </a:fld>
            <a:endParaRPr lang="en-US" sz="1200">
              <a:cs typeface="Arial" charset="0"/>
            </a:endParaRPr>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p:txBody>
          <a:bodyPr/>
          <a:lstStyle/>
          <a:p>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58DB097A-AF1F-4ADB-ADF5-0D795F77F96A}" type="datetimeFigureOut">
              <a:rPr lang="vi-VN" smtClean="0"/>
              <a:t>26/10/2021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A3C29FE-6A0C-494F-900B-9847EFBB7488}" type="slidenum">
              <a:rPr lang="vi-VN" smtClean="0"/>
              <a:t>‹#›</a:t>
            </a:fld>
            <a:endParaRPr lang="vi-VN"/>
          </a:p>
        </p:txBody>
      </p:sp>
    </p:spTree>
    <p:extLst>
      <p:ext uri="{BB962C8B-B14F-4D97-AF65-F5344CB8AC3E}">
        <p14:creationId xmlns:p14="http://schemas.microsoft.com/office/powerpoint/2010/main" val="804090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8DB097A-AF1F-4ADB-ADF5-0D795F77F96A}" type="datetimeFigureOut">
              <a:rPr lang="vi-VN" smtClean="0"/>
              <a:t>26/10/2021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A3C29FE-6A0C-494F-900B-9847EFBB7488}" type="slidenum">
              <a:rPr lang="vi-VN" smtClean="0"/>
              <a:t>‹#›</a:t>
            </a:fld>
            <a:endParaRPr lang="vi-VN"/>
          </a:p>
        </p:txBody>
      </p:sp>
    </p:spTree>
    <p:extLst>
      <p:ext uri="{BB962C8B-B14F-4D97-AF65-F5344CB8AC3E}">
        <p14:creationId xmlns:p14="http://schemas.microsoft.com/office/powerpoint/2010/main" val="1778209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8DB097A-AF1F-4ADB-ADF5-0D795F77F96A}" type="datetimeFigureOut">
              <a:rPr lang="vi-VN" smtClean="0"/>
              <a:t>26/10/2021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A3C29FE-6A0C-494F-900B-9847EFBB7488}" type="slidenum">
              <a:rPr lang="vi-VN" smtClean="0"/>
              <a:t>‹#›</a:t>
            </a:fld>
            <a:endParaRPr lang="vi-VN"/>
          </a:p>
        </p:txBody>
      </p:sp>
    </p:spTree>
    <p:extLst>
      <p:ext uri="{BB962C8B-B14F-4D97-AF65-F5344CB8AC3E}">
        <p14:creationId xmlns:p14="http://schemas.microsoft.com/office/powerpoint/2010/main" val="494778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1909" y="2133600"/>
            <a:ext cx="668655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reeform 11"/>
          <p:cNvSpPr/>
          <p:nvPr/>
        </p:nvSpPr>
        <p:spPr bwMode="auto">
          <a:xfrm flipV="1">
            <a:off x="-3141" y="714378"/>
            <a:ext cx="1191395" cy="50729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1123568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1909" y="2133600"/>
            <a:ext cx="668655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reeform 11"/>
          <p:cNvSpPr/>
          <p:nvPr/>
        </p:nvSpPr>
        <p:spPr bwMode="auto">
          <a:xfrm flipV="1">
            <a:off x="-3141" y="714378"/>
            <a:ext cx="1191395" cy="50729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2754932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1909" y="2133600"/>
            <a:ext cx="668655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reeform 11"/>
          <p:cNvSpPr/>
          <p:nvPr/>
        </p:nvSpPr>
        <p:spPr bwMode="auto">
          <a:xfrm flipV="1">
            <a:off x="-3141" y="714378"/>
            <a:ext cx="1191395" cy="50729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1112819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1909" y="2133600"/>
            <a:ext cx="668655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reeform 11"/>
          <p:cNvSpPr/>
          <p:nvPr/>
        </p:nvSpPr>
        <p:spPr bwMode="auto">
          <a:xfrm flipV="1">
            <a:off x="-3141" y="714378"/>
            <a:ext cx="1191395" cy="50729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1098729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1909" y="2133600"/>
            <a:ext cx="668655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reeform 11"/>
          <p:cNvSpPr/>
          <p:nvPr/>
        </p:nvSpPr>
        <p:spPr bwMode="auto">
          <a:xfrm flipV="1">
            <a:off x="-3141" y="714378"/>
            <a:ext cx="1191395" cy="50729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967799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8DB097A-AF1F-4ADB-ADF5-0D795F77F96A}" type="datetimeFigureOut">
              <a:rPr lang="vi-VN" smtClean="0"/>
              <a:t>26/10/2021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A3C29FE-6A0C-494F-900B-9847EFBB7488}" type="slidenum">
              <a:rPr lang="vi-VN" smtClean="0"/>
              <a:t>‹#›</a:t>
            </a:fld>
            <a:endParaRPr lang="vi-VN"/>
          </a:p>
        </p:txBody>
      </p:sp>
    </p:spTree>
    <p:extLst>
      <p:ext uri="{BB962C8B-B14F-4D97-AF65-F5344CB8AC3E}">
        <p14:creationId xmlns:p14="http://schemas.microsoft.com/office/powerpoint/2010/main" val="93948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DB097A-AF1F-4ADB-ADF5-0D795F77F96A}" type="datetimeFigureOut">
              <a:rPr lang="vi-VN" smtClean="0"/>
              <a:t>26/10/2021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A3C29FE-6A0C-494F-900B-9847EFBB7488}" type="slidenum">
              <a:rPr lang="vi-VN" smtClean="0"/>
              <a:t>‹#›</a:t>
            </a:fld>
            <a:endParaRPr lang="vi-VN"/>
          </a:p>
        </p:txBody>
      </p:sp>
    </p:spTree>
    <p:extLst>
      <p:ext uri="{BB962C8B-B14F-4D97-AF65-F5344CB8AC3E}">
        <p14:creationId xmlns:p14="http://schemas.microsoft.com/office/powerpoint/2010/main" val="47728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58DB097A-AF1F-4ADB-ADF5-0D795F77F96A}" type="datetimeFigureOut">
              <a:rPr lang="vi-VN" smtClean="0"/>
              <a:t>26/10/2021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A3C29FE-6A0C-494F-900B-9847EFBB7488}" type="slidenum">
              <a:rPr lang="vi-VN" smtClean="0"/>
              <a:t>‹#›</a:t>
            </a:fld>
            <a:endParaRPr lang="vi-VN"/>
          </a:p>
        </p:txBody>
      </p:sp>
    </p:spTree>
    <p:extLst>
      <p:ext uri="{BB962C8B-B14F-4D97-AF65-F5344CB8AC3E}">
        <p14:creationId xmlns:p14="http://schemas.microsoft.com/office/powerpoint/2010/main" val="2732896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58DB097A-AF1F-4ADB-ADF5-0D795F77F96A}" type="datetimeFigureOut">
              <a:rPr lang="vi-VN" smtClean="0"/>
              <a:t>26/10/2021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A3C29FE-6A0C-494F-900B-9847EFBB7488}" type="slidenum">
              <a:rPr lang="vi-VN" smtClean="0"/>
              <a:t>‹#›</a:t>
            </a:fld>
            <a:endParaRPr lang="vi-VN"/>
          </a:p>
        </p:txBody>
      </p:sp>
    </p:spTree>
    <p:extLst>
      <p:ext uri="{BB962C8B-B14F-4D97-AF65-F5344CB8AC3E}">
        <p14:creationId xmlns:p14="http://schemas.microsoft.com/office/powerpoint/2010/main" val="3432972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58DB097A-AF1F-4ADB-ADF5-0D795F77F96A}" type="datetimeFigureOut">
              <a:rPr lang="vi-VN" smtClean="0"/>
              <a:t>26/10/2021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A3C29FE-6A0C-494F-900B-9847EFBB7488}" type="slidenum">
              <a:rPr lang="vi-VN" smtClean="0"/>
              <a:t>‹#›</a:t>
            </a:fld>
            <a:endParaRPr lang="vi-VN"/>
          </a:p>
        </p:txBody>
      </p:sp>
    </p:spTree>
    <p:extLst>
      <p:ext uri="{BB962C8B-B14F-4D97-AF65-F5344CB8AC3E}">
        <p14:creationId xmlns:p14="http://schemas.microsoft.com/office/powerpoint/2010/main" val="82641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097A-AF1F-4ADB-ADF5-0D795F77F96A}" type="datetimeFigureOut">
              <a:rPr lang="vi-VN" smtClean="0"/>
              <a:t>26/10/2021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A3C29FE-6A0C-494F-900B-9847EFBB7488}" type="slidenum">
              <a:rPr lang="vi-VN" smtClean="0"/>
              <a:t>‹#›</a:t>
            </a:fld>
            <a:endParaRPr lang="vi-VN"/>
          </a:p>
        </p:txBody>
      </p:sp>
    </p:spTree>
    <p:extLst>
      <p:ext uri="{BB962C8B-B14F-4D97-AF65-F5344CB8AC3E}">
        <p14:creationId xmlns:p14="http://schemas.microsoft.com/office/powerpoint/2010/main" val="4119803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DB097A-AF1F-4ADB-ADF5-0D795F77F96A}" type="datetimeFigureOut">
              <a:rPr lang="vi-VN" smtClean="0"/>
              <a:t>26/10/2021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A3C29FE-6A0C-494F-900B-9847EFBB7488}" type="slidenum">
              <a:rPr lang="vi-VN" smtClean="0"/>
              <a:t>‹#›</a:t>
            </a:fld>
            <a:endParaRPr lang="vi-VN"/>
          </a:p>
        </p:txBody>
      </p:sp>
    </p:spTree>
    <p:extLst>
      <p:ext uri="{BB962C8B-B14F-4D97-AF65-F5344CB8AC3E}">
        <p14:creationId xmlns:p14="http://schemas.microsoft.com/office/powerpoint/2010/main" val="2763528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DB097A-AF1F-4ADB-ADF5-0D795F77F96A}" type="datetimeFigureOut">
              <a:rPr lang="vi-VN" smtClean="0"/>
              <a:t>26/10/2021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A3C29FE-6A0C-494F-900B-9847EFBB7488}" type="slidenum">
              <a:rPr lang="vi-VN" smtClean="0"/>
              <a:t>‹#›</a:t>
            </a:fld>
            <a:endParaRPr lang="vi-VN"/>
          </a:p>
        </p:txBody>
      </p:sp>
    </p:spTree>
    <p:extLst>
      <p:ext uri="{BB962C8B-B14F-4D97-AF65-F5344CB8AC3E}">
        <p14:creationId xmlns:p14="http://schemas.microsoft.com/office/powerpoint/2010/main" val="6715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B097A-AF1F-4ADB-ADF5-0D795F77F96A}" type="datetimeFigureOut">
              <a:rPr lang="vi-VN" smtClean="0"/>
              <a:t>26/10/2021</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C29FE-6A0C-494F-900B-9847EFBB7488}" type="slidenum">
              <a:rPr lang="vi-VN" smtClean="0"/>
              <a:t>‹#›</a:t>
            </a:fld>
            <a:endParaRPr lang="vi-VN"/>
          </a:p>
        </p:txBody>
      </p:sp>
    </p:spTree>
    <p:extLst>
      <p:ext uri="{BB962C8B-B14F-4D97-AF65-F5344CB8AC3E}">
        <p14:creationId xmlns:p14="http://schemas.microsoft.com/office/powerpoint/2010/main" val="2040963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6.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vi-VN" smtClean="0"/>
          </a:p>
        </p:txBody>
      </p:sp>
      <p:pic>
        <p:nvPicPr>
          <p:cNvPr id="3075" name="Picture 2" descr="H:\for HOANG NGOC HUONG\ANH NEN\nen chuan.JPG"/>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6660" name="Rectangle 4"/>
          <p:cNvSpPr>
            <a:spLocks noChangeArrowheads="1"/>
          </p:cNvSpPr>
          <p:nvPr/>
        </p:nvSpPr>
        <p:spPr bwMode="auto">
          <a:xfrm>
            <a:off x="762000" y="533401"/>
            <a:ext cx="762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3200" b="1" u="sng">
                <a:solidFill>
                  <a:srgbClr val="3415EB"/>
                </a:solidFill>
              </a:rPr>
              <a:t>Bài 12:</a:t>
            </a:r>
          </a:p>
        </p:txBody>
      </p:sp>
      <p:sp>
        <p:nvSpPr>
          <p:cNvPr id="326662" name="WordArt 6"/>
          <p:cNvSpPr>
            <a:spLocks noChangeArrowheads="1" noChangeShapeType="1" noTextEdit="1"/>
          </p:cNvSpPr>
          <p:nvPr/>
        </p:nvSpPr>
        <p:spPr bwMode="auto">
          <a:xfrm>
            <a:off x="914400" y="1143000"/>
            <a:ext cx="7488238" cy="2058988"/>
          </a:xfrm>
          <a:prstGeom prst="rect">
            <a:avLst/>
          </a:prstGeom>
        </p:spPr>
        <p:txBody>
          <a:bodyPr wrap="none" fromWordArt="1">
            <a:prstTxWarp prst="textDeflateBottom">
              <a:avLst>
                <a:gd name="adj" fmla="val 53125"/>
              </a:avLst>
            </a:prstTxWarp>
          </a:bodyPr>
          <a:lstStyle/>
          <a:p>
            <a:pPr algn="ctr"/>
            <a:r>
              <a:rPr lang="vi-VN" sz="3200" kern="10">
                <a:ln w="9525">
                  <a:solidFill>
                    <a:srgbClr val="00FF00"/>
                  </a:solidFill>
                  <a:round/>
                  <a:headEnd/>
                  <a:tailEnd/>
                </a:ln>
                <a:solidFill>
                  <a:srgbClr val="000000"/>
                </a:solidFill>
                <a:latin typeface="Times New Roman"/>
                <a:cs typeface="Times New Roman"/>
              </a:rPr>
              <a:t>ĐỜI SỐNG KINH TẾ, VĂN HÓA</a:t>
            </a:r>
          </a:p>
        </p:txBody>
      </p:sp>
      <p:sp>
        <p:nvSpPr>
          <p:cNvPr id="326664" name="Rectangle 8"/>
          <p:cNvSpPr>
            <a:spLocks noChangeArrowheads="1"/>
          </p:cNvSpPr>
          <p:nvPr/>
        </p:nvSpPr>
        <p:spPr bwMode="auto">
          <a:xfrm>
            <a:off x="838200" y="3733801"/>
            <a:ext cx="762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3200" b="1">
                <a:solidFill>
                  <a:srgbClr val="CC0000"/>
                </a:solidFill>
              </a:rPr>
              <a:t>I - ĐỜI SỐNG KINH TẾ</a:t>
            </a:r>
            <a:endParaRPr lang="en-US" sz="2800" b="1">
              <a:solidFill>
                <a:srgbClr val="CC0000"/>
              </a:solidFill>
            </a:endParaRPr>
          </a:p>
        </p:txBody>
      </p:sp>
    </p:spTree>
    <p:extLst>
      <p:ext uri="{BB962C8B-B14F-4D97-AF65-F5344CB8AC3E}">
        <p14:creationId xmlns:p14="http://schemas.microsoft.com/office/powerpoint/2010/main" val="4127624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26660"/>
                                        </p:tgtEl>
                                        <p:attrNameLst>
                                          <p:attrName>style.visibility</p:attrName>
                                        </p:attrNameLst>
                                      </p:cBhvr>
                                      <p:to>
                                        <p:strVal val="visible"/>
                                      </p:to>
                                    </p:set>
                                    <p:animEffect transition="in" filter="blinds(horizontal)">
                                      <p:cBhvr>
                                        <p:cTn id="7" dur="500"/>
                                        <p:tgtEl>
                                          <p:spTgt spid="326660"/>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26662"/>
                                        </p:tgtEl>
                                        <p:attrNameLst>
                                          <p:attrName>style.visibility</p:attrName>
                                        </p:attrNameLst>
                                      </p:cBhvr>
                                      <p:to>
                                        <p:strVal val="visible"/>
                                      </p:to>
                                    </p:set>
                                    <p:animEffect transition="in" filter="box(in)">
                                      <p:cBhvr>
                                        <p:cTn id="11" dur="500"/>
                                        <p:tgtEl>
                                          <p:spTgt spid="326662"/>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326664"/>
                                        </p:tgtEl>
                                        <p:attrNameLst>
                                          <p:attrName>style.visibility</p:attrName>
                                        </p:attrNameLst>
                                      </p:cBhvr>
                                      <p:to>
                                        <p:strVal val="visible"/>
                                      </p:to>
                                    </p:set>
                                    <p:anim calcmode="lin" valueType="num">
                                      <p:cBhvr additive="base">
                                        <p:cTn id="14" dur="500" fill="hold"/>
                                        <p:tgtEl>
                                          <p:spTgt spid="326664"/>
                                        </p:tgtEl>
                                        <p:attrNameLst>
                                          <p:attrName>ppt_x</p:attrName>
                                        </p:attrNameLst>
                                      </p:cBhvr>
                                      <p:tavLst>
                                        <p:tav tm="0">
                                          <p:val>
                                            <p:strVal val="#ppt_x"/>
                                          </p:val>
                                        </p:tav>
                                        <p:tav tm="100000">
                                          <p:val>
                                            <p:strVal val="#ppt_x"/>
                                          </p:val>
                                        </p:tav>
                                      </p:tavLst>
                                    </p:anim>
                                    <p:anim calcmode="lin" valueType="num">
                                      <p:cBhvr additive="base">
                                        <p:cTn id="15" dur="500" fill="hold"/>
                                        <p:tgtEl>
                                          <p:spTgt spid="3266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0" grpId="0"/>
      <p:bldP spid="326662" grpId="0" animBg="1"/>
      <p:bldP spid="32666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ctrTitle"/>
          </p:nvPr>
        </p:nvSpPr>
        <p:spPr/>
        <p:txBody>
          <a:bodyPr/>
          <a:lstStyle/>
          <a:p>
            <a:endParaRPr lang="vi-VN"/>
          </a:p>
        </p:txBody>
      </p:sp>
      <p:sp>
        <p:nvSpPr>
          <p:cNvPr id="158723" name="Rectangle 3"/>
          <p:cNvSpPr>
            <a:spLocks noGrp="1" noChangeArrowheads="1"/>
          </p:cNvSpPr>
          <p:nvPr>
            <p:ph type="subTitle" idx="1"/>
          </p:nvPr>
        </p:nvSpPr>
        <p:spPr/>
        <p:txBody>
          <a:bodyPr/>
          <a:lstStyle/>
          <a:p>
            <a:endParaRPr lang="vi-VN"/>
          </a:p>
        </p:txBody>
      </p:sp>
      <p:pic>
        <p:nvPicPr>
          <p:cNvPr id="158724" name="Picture 4" descr="A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olidFill>
          <a:effectLst>
            <a:outerShdw dist="107763" dir="2700000" algn="ctr" rotWithShape="0">
              <a:srgbClr val="808080">
                <a:alpha val="50000"/>
              </a:srgbClr>
            </a:outerShdw>
          </a:effectLst>
        </p:spPr>
      </p:pic>
      <p:pic>
        <p:nvPicPr>
          <p:cNvPr id="15873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8686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36" name="Rectangle 16"/>
          <p:cNvSpPr>
            <a:spLocks noChangeArrowheads="1"/>
          </p:cNvSpPr>
          <p:nvPr/>
        </p:nvSpPr>
        <p:spPr bwMode="auto">
          <a:xfrm>
            <a:off x="3505200" y="6324600"/>
            <a:ext cx="1752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b="1"/>
              <a:t>Đấu vật</a:t>
            </a:r>
          </a:p>
        </p:txBody>
      </p:sp>
    </p:spTree>
    <p:extLst>
      <p:ext uri="{BB962C8B-B14F-4D97-AF65-F5344CB8AC3E}">
        <p14:creationId xmlns:p14="http://schemas.microsoft.com/office/powerpoint/2010/main" val="386920300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4" name="Picture 4" descr="le hooii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5867400"/>
          </a:xfrm>
          <a:prstGeom prst="rect">
            <a:avLst/>
          </a:prstGeom>
          <a:noFill/>
          <a:extLst>
            <a:ext uri="{909E8E84-426E-40DD-AFC4-6F175D3DCCD1}">
              <a14:hiddenFill xmlns:a14="http://schemas.microsoft.com/office/drawing/2010/main">
                <a:solidFill>
                  <a:srgbClr val="FFFFFF"/>
                </a:solidFill>
              </a14:hiddenFill>
            </a:ext>
          </a:extLst>
        </p:spPr>
      </p:pic>
      <p:sp>
        <p:nvSpPr>
          <p:cNvPr id="276485" name="Rectangle 5"/>
          <p:cNvSpPr>
            <a:spLocks noChangeArrowheads="1"/>
          </p:cNvSpPr>
          <p:nvPr/>
        </p:nvSpPr>
        <p:spPr bwMode="auto">
          <a:xfrm>
            <a:off x="3429000" y="61722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pPr>
            <a:r>
              <a:rPr lang="en-US" sz="2800" b="1"/>
              <a:t>Đua thuyền</a:t>
            </a:r>
          </a:p>
        </p:txBody>
      </p:sp>
    </p:spTree>
    <p:extLst>
      <p:ext uri="{BB962C8B-B14F-4D97-AF65-F5344CB8AC3E}">
        <p14:creationId xmlns:p14="http://schemas.microsoft.com/office/powerpoint/2010/main" val="244795920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ctrTitle"/>
          </p:nvPr>
        </p:nvSpPr>
        <p:spPr/>
        <p:txBody>
          <a:bodyPr/>
          <a:lstStyle/>
          <a:p>
            <a:endParaRPr lang="vi-VN"/>
          </a:p>
        </p:txBody>
      </p:sp>
      <p:sp>
        <p:nvSpPr>
          <p:cNvPr id="178179" name="Rectangle 3"/>
          <p:cNvSpPr>
            <a:spLocks noGrp="1" noChangeArrowheads="1"/>
          </p:cNvSpPr>
          <p:nvPr>
            <p:ph type="subTitle" idx="1"/>
          </p:nvPr>
        </p:nvSpPr>
        <p:spPr/>
        <p:txBody>
          <a:bodyPr/>
          <a:lstStyle/>
          <a:p>
            <a:endParaRPr lang="vi-VN"/>
          </a:p>
        </p:txBody>
      </p:sp>
      <p:pic>
        <p:nvPicPr>
          <p:cNvPr id="178180" name="Picture 4" descr="A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78186" name="Picture 10" descr="danhd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763000" cy="6019800"/>
          </a:xfrm>
          <a:prstGeom prst="rect">
            <a:avLst/>
          </a:prstGeom>
          <a:noFill/>
          <a:extLst>
            <a:ext uri="{909E8E84-426E-40DD-AFC4-6F175D3DCCD1}">
              <a14:hiddenFill xmlns:a14="http://schemas.microsoft.com/office/drawing/2010/main">
                <a:solidFill>
                  <a:srgbClr val="FFFFFF"/>
                </a:solidFill>
              </a14:hiddenFill>
            </a:ext>
          </a:extLst>
        </p:spPr>
      </p:pic>
      <p:sp>
        <p:nvSpPr>
          <p:cNvPr id="178187" name="Rectangle 11"/>
          <p:cNvSpPr>
            <a:spLocks noChangeArrowheads="1"/>
          </p:cNvSpPr>
          <p:nvPr/>
        </p:nvSpPr>
        <p:spPr bwMode="auto">
          <a:xfrm>
            <a:off x="3505200" y="62484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b="1"/>
              <a:t>Đánh đu</a:t>
            </a:r>
          </a:p>
        </p:txBody>
      </p:sp>
    </p:spTree>
    <p:extLst>
      <p:ext uri="{BB962C8B-B14F-4D97-AF65-F5344CB8AC3E}">
        <p14:creationId xmlns:p14="http://schemas.microsoft.com/office/powerpoint/2010/main" val="233892781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4" name="Picture 4" descr="DSC048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534400" cy="5562600"/>
          </a:xfrm>
          <a:prstGeom prst="rect">
            <a:avLst/>
          </a:prstGeom>
          <a:noFill/>
          <a:ln w="762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8245" name="Rectangle 5"/>
          <p:cNvSpPr>
            <a:spLocks noChangeArrowheads="1"/>
          </p:cNvSpPr>
          <p:nvPr/>
        </p:nvSpPr>
        <p:spPr bwMode="auto">
          <a:xfrm>
            <a:off x="3276600" y="60198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pPr>
            <a:r>
              <a:rPr lang="en-US" sz="2800" b="1"/>
              <a:t>Múa rối nước</a:t>
            </a:r>
          </a:p>
        </p:txBody>
      </p:sp>
    </p:spTree>
    <p:extLst>
      <p:ext uri="{BB962C8B-B14F-4D97-AF65-F5344CB8AC3E}">
        <p14:creationId xmlns:p14="http://schemas.microsoft.com/office/powerpoint/2010/main" val="36660073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04800" y="609601"/>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800" b="1" u="sng" dirty="0" err="1">
                <a:solidFill>
                  <a:srgbClr val="660033"/>
                </a:solidFill>
              </a:rPr>
              <a:t>Bài</a:t>
            </a:r>
            <a:r>
              <a:rPr lang="en-US" sz="2800" b="1" u="sng" dirty="0">
                <a:solidFill>
                  <a:srgbClr val="660033"/>
                </a:solidFill>
              </a:rPr>
              <a:t> 12</a:t>
            </a:r>
            <a:r>
              <a:rPr lang="en-US" sz="2800" b="1" dirty="0">
                <a:solidFill>
                  <a:srgbClr val="660033"/>
                </a:solidFill>
              </a:rPr>
              <a:t>: ĐỜI SỐNG KINH TẾ, VĂN </a:t>
            </a:r>
            <a:r>
              <a:rPr lang="en-US" sz="2800" b="1" dirty="0" smtClean="0">
                <a:solidFill>
                  <a:srgbClr val="660033"/>
                </a:solidFill>
              </a:rPr>
              <a:t>HÓA</a:t>
            </a:r>
            <a:endParaRPr lang="en-US" sz="2800" b="1" dirty="0">
              <a:solidFill>
                <a:srgbClr val="660033"/>
              </a:solidFill>
            </a:endParaRPr>
          </a:p>
        </p:txBody>
      </p:sp>
      <p:pic>
        <p:nvPicPr>
          <p:cNvPr id="12292" name="Picture 4" descr="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152400"/>
            <a:ext cx="5143500" cy="27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5143500" cy="27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Line 6"/>
          <p:cNvSpPr>
            <a:spLocks noChangeShapeType="1"/>
          </p:cNvSpPr>
          <p:nvPr/>
        </p:nvSpPr>
        <p:spPr bwMode="auto">
          <a:xfrm>
            <a:off x="457200" y="1219200"/>
            <a:ext cx="8135938" cy="0"/>
          </a:xfrm>
          <a:prstGeom prst="line">
            <a:avLst/>
          </a:prstGeom>
          <a:noFill/>
          <a:ln w="38100"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12296" name="Picture 2" descr="BA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8674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3"/>
          <p:cNvSpPr txBox="1">
            <a:spLocks/>
          </p:cNvSpPr>
          <p:nvPr/>
        </p:nvSpPr>
        <p:spPr bwMode="auto">
          <a:xfrm>
            <a:off x="657226" y="1252349"/>
            <a:ext cx="7935913" cy="563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vi-VN" b="1" dirty="0" smtClean="0">
                <a:solidFill>
                  <a:srgbClr val="FF0000"/>
                </a:solidFill>
                <a:latin typeface="Times New Roman" pitchFamily="18" charset="0"/>
                <a:cs typeface="Times New Roman" pitchFamily="18" charset="0"/>
              </a:rPr>
              <a:t>II – SINH HOẠT XÃ HỘI VÀ VĂN HÓA</a:t>
            </a:r>
            <a:endParaRPr lang="en-US" b="1" dirty="0">
              <a:solidFill>
                <a:srgbClr val="FF0000"/>
              </a:solidFill>
              <a:latin typeface="Times New Roman" pitchFamily="18" charset="0"/>
              <a:cs typeface="Times New Roman" pitchFamily="18" charset="0"/>
            </a:endParaRPr>
          </a:p>
        </p:txBody>
      </p:sp>
      <p:sp>
        <p:nvSpPr>
          <p:cNvPr id="2" name="TextBox 1"/>
          <p:cNvSpPr txBox="1"/>
          <p:nvPr/>
        </p:nvSpPr>
        <p:spPr>
          <a:xfrm>
            <a:off x="657225" y="1851002"/>
            <a:ext cx="6705600" cy="461665"/>
          </a:xfrm>
          <a:prstGeom prst="rect">
            <a:avLst/>
          </a:prstGeom>
          <a:noFill/>
        </p:spPr>
        <p:txBody>
          <a:bodyPr wrap="square" rtlCol="0">
            <a:spAutoFit/>
          </a:bodyPr>
          <a:lstStyle/>
          <a:p>
            <a:r>
              <a:rPr lang="vi-VN" sz="2400" b="1" dirty="0" smtClean="0">
                <a:latin typeface="Times New Roman" pitchFamily="18" charset="0"/>
                <a:cs typeface="Times New Roman" pitchFamily="18" charset="0"/>
              </a:rPr>
              <a:t>2. Giáo </a:t>
            </a:r>
            <a:r>
              <a:rPr lang="vi-VN" sz="2400" b="1" dirty="0" smtClean="0">
                <a:latin typeface="Times New Roman" pitchFamily="18" charset="0"/>
                <a:cs typeface="Times New Roman" pitchFamily="18" charset="0"/>
              </a:rPr>
              <a:t>dục và văn hóa</a:t>
            </a:r>
            <a:endParaRPr lang="vi-VN" sz="2400" b="1" dirty="0">
              <a:latin typeface="Times New Roman" pitchFamily="18" charset="0"/>
              <a:cs typeface="Times New Roman" pitchFamily="18" charset="0"/>
            </a:endParaRPr>
          </a:p>
        </p:txBody>
      </p:sp>
      <p:sp>
        <p:nvSpPr>
          <p:cNvPr id="12" name="TextBox 11"/>
          <p:cNvSpPr txBox="1"/>
          <p:nvPr/>
        </p:nvSpPr>
        <p:spPr>
          <a:xfrm>
            <a:off x="685800" y="2312667"/>
            <a:ext cx="6769100" cy="523220"/>
          </a:xfrm>
          <a:prstGeom prst="rect">
            <a:avLst/>
          </a:prstGeom>
          <a:noFill/>
        </p:spPr>
        <p:txBody>
          <a:bodyPr wrap="square" rtlCol="0">
            <a:spAutoFit/>
          </a:bodyPr>
          <a:lstStyle/>
          <a:p>
            <a:r>
              <a:rPr lang="vi-VN" sz="2800" dirty="0" smtClean="0">
                <a:latin typeface="Times New Roman" pitchFamily="18" charset="0"/>
                <a:cs typeface="Times New Roman" pitchFamily="18" charset="0"/>
              </a:rPr>
              <a:t>a. Giáo dục</a:t>
            </a:r>
            <a:endParaRPr lang="en-US" sz="2800" dirty="0">
              <a:latin typeface="Times New Roman" pitchFamily="18" charset="0"/>
              <a:cs typeface="Times New Roman" pitchFamily="18" charset="0"/>
            </a:endParaRPr>
          </a:p>
        </p:txBody>
      </p:sp>
      <p:sp>
        <p:nvSpPr>
          <p:cNvPr id="14" name="TextBox 13"/>
          <p:cNvSpPr txBox="1"/>
          <p:nvPr/>
        </p:nvSpPr>
        <p:spPr>
          <a:xfrm>
            <a:off x="685801" y="2847213"/>
            <a:ext cx="4001691" cy="523220"/>
          </a:xfrm>
          <a:prstGeom prst="rect">
            <a:avLst/>
          </a:prstGeom>
          <a:noFill/>
        </p:spPr>
        <p:txBody>
          <a:bodyPr wrap="square" rtlCol="0">
            <a:spAutoFit/>
          </a:bodyPr>
          <a:lstStyle/>
          <a:p>
            <a:r>
              <a:rPr lang="vi-VN" sz="2800" dirty="0" smtClean="0">
                <a:latin typeface="Times New Roman" pitchFamily="18" charset="0"/>
                <a:cs typeface="Times New Roman" pitchFamily="18" charset="0"/>
              </a:rPr>
              <a:t>b. Tôn giáo:</a:t>
            </a:r>
            <a:endParaRPr lang="en-US" sz="2800" dirty="0">
              <a:latin typeface="Times New Roman" pitchFamily="18" charset="0"/>
              <a:cs typeface="Times New Roman" pitchFamily="18" charset="0"/>
            </a:endParaRPr>
          </a:p>
        </p:txBody>
      </p:sp>
      <p:sp>
        <p:nvSpPr>
          <p:cNvPr id="15" name="TextBox 14"/>
          <p:cNvSpPr txBox="1"/>
          <p:nvPr/>
        </p:nvSpPr>
        <p:spPr>
          <a:xfrm>
            <a:off x="685801" y="3520441"/>
            <a:ext cx="4001691" cy="523220"/>
          </a:xfrm>
          <a:prstGeom prst="rect">
            <a:avLst/>
          </a:prstGeom>
          <a:noFill/>
        </p:spPr>
        <p:txBody>
          <a:bodyPr wrap="square" rtlCol="0">
            <a:spAutoFit/>
          </a:bodyPr>
          <a:lstStyle/>
          <a:p>
            <a:r>
              <a:rPr lang="vi-VN" sz="2800" dirty="0" smtClean="0">
                <a:latin typeface="Times New Roman" pitchFamily="18" charset="0"/>
                <a:cs typeface="Times New Roman" pitchFamily="18" charset="0"/>
              </a:rPr>
              <a:t>c. Văn hóa dân gian</a:t>
            </a:r>
            <a:endParaRPr lang="en-US" sz="2800" dirty="0">
              <a:latin typeface="Times New Roman" pitchFamily="18" charset="0"/>
              <a:cs typeface="Times New Roman" pitchFamily="18" charset="0"/>
            </a:endParaRPr>
          </a:p>
        </p:txBody>
      </p:sp>
      <p:sp>
        <p:nvSpPr>
          <p:cNvPr id="18" name="TextBox 17"/>
          <p:cNvSpPr txBox="1"/>
          <p:nvPr/>
        </p:nvSpPr>
        <p:spPr>
          <a:xfrm>
            <a:off x="685800" y="4046149"/>
            <a:ext cx="8153400" cy="523220"/>
          </a:xfrm>
          <a:prstGeom prst="rect">
            <a:avLst/>
          </a:prstGeom>
          <a:noFill/>
        </p:spPr>
        <p:txBody>
          <a:bodyPr wrap="square" rtlCol="0">
            <a:spAutoFit/>
          </a:bodyPr>
          <a:lstStyle/>
          <a:p>
            <a:r>
              <a:rPr lang="vi-VN" sz="2800" dirty="0" smtClean="0">
                <a:latin typeface="Times New Roman" pitchFamily="18" charset="0"/>
                <a:cs typeface="Times New Roman" pitchFamily="18" charset="0"/>
              </a:rPr>
              <a:t>d. Kiến trúc: quy mô lớn, độc đáo</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7712908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ctrTitle"/>
          </p:nvPr>
        </p:nvSpPr>
        <p:spPr/>
        <p:txBody>
          <a:bodyPr/>
          <a:lstStyle/>
          <a:p>
            <a:endParaRPr lang="vi-VN"/>
          </a:p>
        </p:txBody>
      </p:sp>
      <p:sp>
        <p:nvSpPr>
          <p:cNvPr id="232451" name="Rectangle 3"/>
          <p:cNvSpPr>
            <a:spLocks noGrp="1" noChangeArrowheads="1"/>
          </p:cNvSpPr>
          <p:nvPr>
            <p:ph type="subTitle" idx="1"/>
          </p:nvPr>
        </p:nvSpPr>
        <p:spPr/>
        <p:txBody>
          <a:bodyPr/>
          <a:lstStyle/>
          <a:p>
            <a:endParaRPr lang="vi-VN"/>
          </a:p>
        </p:txBody>
      </p:sp>
      <p:pic>
        <p:nvPicPr>
          <p:cNvPr id="232452" name="Picture 4" descr="A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32454" name="Picture 6" descr="01_Chua_mot_c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44958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32455" name="Rectangle 7"/>
          <p:cNvSpPr>
            <a:spLocks noChangeArrowheads="1"/>
          </p:cNvSpPr>
          <p:nvPr/>
        </p:nvSpPr>
        <p:spPr bwMode="auto">
          <a:xfrm>
            <a:off x="304800" y="6324601"/>
            <a:ext cx="4038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t>Chùa Một Cột (Diên Hựu)</a:t>
            </a:r>
          </a:p>
        </p:txBody>
      </p:sp>
      <p:sp>
        <p:nvSpPr>
          <p:cNvPr id="232456" name="Rectangle 8"/>
          <p:cNvSpPr>
            <a:spLocks noChangeArrowheads="1"/>
          </p:cNvSpPr>
          <p:nvPr/>
        </p:nvSpPr>
        <p:spPr bwMode="auto">
          <a:xfrm>
            <a:off x="4800600" y="53508"/>
            <a:ext cx="43434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Năm</a:t>
            </a:r>
            <a:r>
              <a:rPr lang="en-US" sz="2400" b="1" dirty="0">
                <a:latin typeface="Times New Roman" pitchFamily="18" charset="0"/>
                <a:cs typeface="Times New Roman" pitchFamily="18" charset="0"/>
              </a:rPr>
              <a:t> 1049, </a:t>
            </a:r>
            <a:r>
              <a:rPr lang="en-US" sz="2400" b="1" dirty="0" err="1">
                <a:latin typeface="Times New Roman" pitchFamily="18" charset="0"/>
                <a:cs typeface="Times New Roman" pitchFamily="18" charset="0"/>
              </a:rPr>
              <a:t>vua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chùa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Hựu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phúc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lâu</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dựng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đá</a:t>
            </a:r>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giữa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tòa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sen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âm</a:t>
            </a:r>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cột</a:t>
            </a:r>
            <a:r>
              <a:rPr lang="en-US" sz="2400" b="1" dirty="0">
                <a:latin typeface="Times New Roman" pitchFamily="18" charset="0"/>
                <a:cs typeface="Times New Roman" pitchFamily="18" charset="0"/>
              </a:rPr>
              <a:t>”. </a:t>
            </a:r>
          </a:p>
          <a:p>
            <a:pPr algn="l"/>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Năm</a:t>
            </a:r>
            <a:r>
              <a:rPr lang="en-US" sz="2400" b="1" dirty="0">
                <a:latin typeface="Times New Roman" pitchFamily="18" charset="0"/>
                <a:cs typeface="Times New Roman" pitchFamily="18" charset="0"/>
              </a:rPr>
              <a:t> 1105, </a:t>
            </a:r>
            <a:r>
              <a:rPr lang="en-US" sz="2400" b="1" dirty="0" err="1">
                <a:latin typeface="Times New Roman" pitchFamily="18" charset="0"/>
                <a:cs typeface="Times New Roman" pitchFamily="18" charset="0"/>
              </a:rPr>
              <a:t>Vua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sửa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đẹp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hơn</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đào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hồ</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gọi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hồ</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Chiểu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ngoài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hồ</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chạm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xung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ngoài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hồ</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gọi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bắc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vòng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a:t>
            </a:r>
            <a:r>
              <a:rPr lang="en-US" sz="2400" b="1" dirty="0">
                <a:latin typeface="Times New Roman" pitchFamily="18" charset="0"/>
                <a:cs typeface="Times New Roman" pitchFamily="18" charset="0"/>
              </a:rPr>
              <a:t> qua. </a:t>
            </a:r>
            <a:r>
              <a:rPr lang="en-US" sz="2400" b="1" dirty="0" err="1">
                <a:latin typeface="Times New Roman" pitchFamily="18" charset="0"/>
                <a:cs typeface="Times New Roman" pitchFamily="18" charset="0"/>
              </a:rPr>
              <a:t>Trước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chùa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tháp</a:t>
            </a:r>
            <a:r>
              <a:rPr lang="en-US" sz="2400" b="1" dirty="0">
                <a:latin typeface="Times New Roman" pitchFamily="18" charset="0"/>
                <a:cs typeface="Times New Roman" pitchFamily="18" charset="0"/>
              </a:rPr>
              <a:t>”</a:t>
            </a:r>
          </a:p>
          <a:p>
            <a:pPr algn="l"/>
            <a:r>
              <a:rPr lang="en-US" sz="2400" dirty="0" smtClean="0">
                <a:latin typeface="Times New Roman" pitchFamily="18" charset="0"/>
                <a:cs typeface="Times New Roman" pitchFamily="18" charset="0"/>
              </a:rPr>
              <a:t>(</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Đại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Việt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sử</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kí</a:t>
            </a:r>
            <a:r>
              <a:rPr lang="en-US" sz="2400" i="1" dirty="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toàn</a:t>
            </a:r>
            <a:r>
              <a:rPr lang="en-US" sz="2400" i="1" dirty="0" smtClean="0">
                <a:latin typeface="Times New Roman" pitchFamily="18" charset="0"/>
                <a:cs typeface="Times New Roman" pitchFamily="18" charset="0"/>
              </a:rPr>
              <a:t> </a:t>
            </a:r>
            <a:r>
              <a:rPr lang="en-US" sz="2400" i="1" dirty="0" err="1">
                <a:latin typeface="Times New Roman" pitchFamily="18" charset="0"/>
                <a:cs typeface="Times New Roman" pitchFamily="18" charset="0"/>
              </a:rPr>
              <a:t>thư</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3602950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ext Box 5"/>
          <p:cNvSpPr txBox="1">
            <a:spLocks noChangeArrowheads="1"/>
          </p:cNvSpPr>
          <p:nvPr/>
        </p:nvSpPr>
        <p:spPr bwMode="auto">
          <a:xfrm>
            <a:off x="609600" y="6315076"/>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sz="2800" b="1">
                <a:solidFill>
                  <a:srgbClr val="0000FF"/>
                </a:solidFill>
                <a:latin typeface="Times New Roman" pitchFamily="18" charset="0"/>
                <a:cs typeface="Arial" charset="0"/>
              </a:rPr>
              <a:t>Tháp Báo Thiên</a:t>
            </a:r>
          </a:p>
        </p:txBody>
      </p:sp>
      <p:pic>
        <p:nvPicPr>
          <p:cNvPr id="314371" name="Picture 3" descr="thap bao th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5181600" cy="63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372" name="Rectangle 4"/>
          <p:cNvSpPr>
            <a:spLocks noChangeArrowheads="1"/>
          </p:cNvSpPr>
          <p:nvPr/>
        </p:nvSpPr>
        <p:spPr bwMode="auto">
          <a:xfrm>
            <a:off x="5410200" y="525298"/>
            <a:ext cx="37338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eaLnBrk="0" hangingPunct="0"/>
            <a:r>
              <a:rPr lang="en-US" sz="2400" dirty="0" err="1">
                <a:solidFill>
                  <a:srgbClr val="0000FF"/>
                </a:solidFill>
                <a:latin typeface="Arial" charset="0"/>
                <a:cs typeface="Arial" charset="0"/>
              </a:rPr>
              <a:t>Tháp</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Báo</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Thiên</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là</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một</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bảo</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tháp</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còn</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gọi</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là</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Đại</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Thắng</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Tư</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Thiên</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được</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xây</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năm</a:t>
            </a:r>
            <a:r>
              <a:rPr lang="en-US" sz="2400" dirty="0">
                <a:solidFill>
                  <a:srgbClr val="0000FF"/>
                </a:solidFill>
                <a:latin typeface="Arial" charset="0"/>
                <a:cs typeface="Arial" charset="0"/>
              </a:rPr>
              <a:t> 1057 </a:t>
            </a:r>
            <a:r>
              <a:rPr lang="en-US" sz="2400" dirty="0" err="1">
                <a:solidFill>
                  <a:srgbClr val="0000FF"/>
                </a:solidFill>
                <a:latin typeface="Arial" charset="0"/>
                <a:cs typeface="Arial" charset="0"/>
              </a:rPr>
              <a:t>từ</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đời</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vua</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Lý</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Thái</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Tông</a:t>
            </a:r>
            <a:r>
              <a:rPr lang="en-US" sz="2400" dirty="0">
                <a:solidFill>
                  <a:srgbClr val="0000FF"/>
                </a:solidFill>
                <a:latin typeface="Arial" charset="0"/>
                <a:cs typeface="Arial" charset="0"/>
              </a:rPr>
              <a:t> (1054-1072). </a:t>
            </a:r>
            <a:r>
              <a:rPr lang="en-US" sz="2400" dirty="0" err="1">
                <a:solidFill>
                  <a:srgbClr val="0000FF"/>
                </a:solidFill>
                <a:latin typeface="Arial" charset="0"/>
                <a:cs typeface="Arial" charset="0"/>
              </a:rPr>
              <a:t>Tháp</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cao</a:t>
            </a:r>
            <a:r>
              <a:rPr lang="en-US" sz="2400" dirty="0">
                <a:solidFill>
                  <a:srgbClr val="0000FF"/>
                </a:solidFill>
                <a:latin typeface="Arial" charset="0"/>
                <a:cs typeface="Arial" charset="0"/>
              </a:rPr>
              <a:t> 20 </a:t>
            </a:r>
            <a:r>
              <a:rPr lang="en-US" sz="2400" dirty="0" err="1">
                <a:solidFill>
                  <a:srgbClr val="0000FF"/>
                </a:solidFill>
                <a:latin typeface="Arial" charset="0"/>
                <a:cs typeface="Arial" charset="0"/>
              </a:rPr>
              <a:t>trượng</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khoảng</a:t>
            </a:r>
            <a:r>
              <a:rPr lang="en-US" sz="2400" dirty="0">
                <a:solidFill>
                  <a:srgbClr val="0000FF"/>
                </a:solidFill>
                <a:latin typeface="Arial" charset="0"/>
                <a:cs typeface="Arial" charset="0"/>
              </a:rPr>
              <a:t> 70 m), </a:t>
            </a:r>
            <a:r>
              <a:rPr lang="en-US" sz="2400" dirty="0" err="1">
                <a:solidFill>
                  <a:srgbClr val="0000FF"/>
                </a:solidFill>
                <a:latin typeface="Arial" charset="0"/>
                <a:cs typeface="Arial" charset="0"/>
              </a:rPr>
              <a:t>gồm</a:t>
            </a:r>
            <a:r>
              <a:rPr lang="en-US" sz="2400" dirty="0">
                <a:solidFill>
                  <a:srgbClr val="0000FF"/>
                </a:solidFill>
                <a:latin typeface="Arial" charset="0"/>
                <a:cs typeface="Arial" charset="0"/>
              </a:rPr>
              <a:t> 12 </a:t>
            </a:r>
            <a:r>
              <a:rPr lang="en-US" sz="2400" dirty="0" err="1">
                <a:solidFill>
                  <a:srgbClr val="0000FF"/>
                </a:solidFill>
                <a:latin typeface="Arial" charset="0"/>
                <a:cs typeface="Arial" charset="0"/>
              </a:rPr>
              <a:t>tầng</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tầng</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trên</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cùng</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bằng</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đồng</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những</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tầng</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dưới</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bằng</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đá</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và</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gạch</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Tháp</a:t>
            </a:r>
            <a:r>
              <a:rPr lang="en-US" sz="2400" dirty="0">
                <a:solidFill>
                  <a:srgbClr val="0000FF"/>
                </a:solidFill>
                <a:latin typeface="Arial" charset="0"/>
                <a:cs typeface="Arial" charset="0"/>
              </a:rPr>
              <a:t> ở </a:t>
            </a:r>
            <a:r>
              <a:rPr lang="en-US" sz="2400" dirty="0" err="1">
                <a:solidFill>
                  <a:srgbClr val="0000FF"/>
                </a:solidFill>
                <a:latin typeface="Arial" charset="0"/>
                <a:cs typeface="Arial" charset="0"/>
              </a:rPr>
              <a:t>chùa</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Sùng</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Khánh</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trong</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phạm</a:t>
            </a:r>
            <a:r>
              <a:rPr lang="en-US" sz="2400" dirty="0">
                <a:solidFill>
                  <a:srgbClr val="0000FF"/>
                </a:solidFill>
                <a:latin typeface="Arial" charset="0"/>
                <a:cs typeface="Arial" charset="0"/>
              </a:rPr>
              <a:t> vi </a:t>
            </a:r>
            <a:r>
              <a:rPr lang="en-US" sz="2400" dirty="0" err="1">
                <a:solidFill>
                  <a:srgbClr val="0000FF"/>
                </a:solidFill>
                <a:latin typeface="Arial" charset="0"/>
                <a:cs typeface="Arial" charset="0"/>
              </a:rPr>
              <a:t>chùa</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Báo</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Thiên</a:t>
            </a:r>
            <a:r>
              <a:rPr lang="en-US" sz="2400" dirty="0">
                <a:solidFill>
                  <a:srgbClr val="0000FF"/>
                </a:solidFill>
                <a:latin typeface="Arial" charset="0"/>
                <a:cs typeface="Arial" charset="0"/>
              </a:rPr>
              <a:t>, nay </a:t>
            </a:r>
            <a:r>
              <a:rPr lang="en-US" sz="2400" dirty="0" err="1">
                <a:solidFill>
                  <a:srgbClr val="0000FF"/>
                </a:solidFill>
                <a:latin typeface="Arial" charset="0"/>
                <a:cs typeface="Arial" charset="0"/>
              </a:rPr>
              <a:t>là</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khu</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đất</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mé</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đông</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hồ</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Hoàn</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Kiếm</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Hà</a:t>
            </a:r>
            <a:r>
              <a:rPr lang="en-US" sz="2400" dirty="0">
                <a:solidFill>
                  <a:srgbClr val="0000FF"/>
                </a:solidFill>
                <a:latin typeface="Arial" charset="0"/>
                <a:cs typeface="Arial" charset="0"/>
              </a:rPr>
              <a:t> </a:t>
            </a:r>
            <a:r>
              <a:rPr lang="en-US" sz="2400" dirty="0" err="1">
                <a:solidFill>
                  <a:srgbClr val="0000FF"/>
                </a:solidFill>
                <a:latin typeface="Arial" charset="0"/>
                <a:cs typeface="Arial" charset="0"/>
              </a:rPr>
              <a:t>Nội</a:t>
            </a:r>
            <a:r>
              <a:rPr lang="en-US" sz="2400" dirty="0">
                <a:solidFill>
                  <a:srgbClr val="0000FF"/>
                </a:solidFill>
                <a:latin typeface="Arial" charset="0"/>
                <a:cs typeface="Arial" charset="0"/>
              </a:rPr>
              <a:t>).</a:t>
            </a:r>
          </a:p>
        </p:txBody>
      </p:sp>
    </p:spTree>
    <p:extLst>
      <p:ext uri="{BB962C8B-B14F-4D97-AF65-F5344CB8AC3E}">
        <p14:creationId xmlns:p14="http://schemas.microsoft.com/office/powerpoint/2010/main" val="3448166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14371"/>
                                        </p:tgtEl>
                                        <p:attrNameLst>
                                          <p:attrName>style.visibility</p:attrName>
                                        </p:attrNameLst>
                                      </p:cBhvr>
                                      <p:to>
                                        <p:strVal val="visible"/>
                                      </p:to>
                                    </p:set>
                                    <p:animEffect transition="in" filter="checkerboard(across)">
                                      <p:cBhvr>
                                        <p:cTn id="7" dur="500"/>
                                        <p:tgtEl>
                                          <p:spTgt spid="31437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9701"/>
                                        </p:tgtEl>
                                        <p:attrNameLst>
                                          <p:attrName>style.visibility</p:attrName>
                                        </p:attrNameLst>
                                      </p:cBhvr>
                                      <p:to>
                                        <p:strVal val="visible"/>
                                      </p:to>
                                    </p:set>
                                    <p:animEffect transition="in" filter="box(in)">
                                      <p:cBhvr>
                                        <p:cTn id="10" dur="500"/>
                                        <p:tgtEl>
                                          <p:spTgt spid="2970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14372"/>
                                        </p:tgtEl>
                                        <p:attrNameLst>
                                          <p:attrName>style.visibility</p:attrName>
                                        </p:attrNameLst>
                                      </p:cBhvr>
                                      <p:to>
                                        <p:strVal val="visible"/>
                                      </p:to>
                                    </p:set>
                                    <p:animEffect transition="in" filter="checkerboard(across)">
                                      <p:cBhvr>
                                        <p:cTn id="13" dur="500"/>
                                        <p:tgtEl>
                                          <p:spTgt spid="314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3143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04800" y="609601"/>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800" b="1" u="sng" dirty="0" err="1">
                <a:solidFill>
                  <a:srgbClr val="660033"/>
                </a:solidFill>
              </a:rPr>
              <a:t>Bài</a:t>
            </a:r>
            <a:r>
              <a:rPr lang="en-US" sz="2800" b="1" u="sng" dirty="0">
                <a:solidFill>
                  <a:srgbClr val="660033"/>
                </a:solidFill>
              </a:rPr>
              <a:t> 12</a:t>
            </a:r>
            <a:r>
              <a:rPr lang="en-US" sz="2800" b="1" dirty="0">
                <a:solidFill>
                  <a:srgbClr val="660033"/>
                </a:solidFill>
              </a:rPr>
              <a:t>: ĐỜI SỐNG KINH TẾ, VĂN </a:t>
            </a:r>
            <a:r>
              <a:rPr lang="en-US" sz="2800" b="1" dirty="0" smtClean="0">
                <a:solidFill>
                  <a:srgbClr val="660033"/>
                </a:solidFill>
              </a:rPr>
              <a:t>HÓA</a:t>
            </a:r>
            <a:endParaRPr lang="en-US" sz="2800" b="1" dirty="0">
              <a:solidFill>
                <a:srgbClr val="660033"/>
              </a:solidFill>
            </a:endParaRPr>
          </a:p>
        </p:txBody>
      </p:sp>
      <p:pic>
        <p:nvPicPr>
          <p:cNvPr id="12292" name="Picture 4" descr="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152400"/>
            <a:ext cx="5143500" cy="27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5143500" cy="27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Line 6"/>
          <p:cNvSpPr>
            <a:spLocks noChangeShapeType="1"/>
          </p:cNvSpPr>
          <p:nvPr/>
        </p:nvSpPr>
        <p:spPr bwMode="auto">
          <a:xfrm>
            <a:off x="457200" y="1219200"/>
            <a:ext cx="8135938" cy="0"/>
          </a:xfrm>
          <a:prstGeom prst="line">
            <a:avLst/>
          </a:prstGeom>
          <a:noFill/>
          <a:ln w="38100"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12296" name="Picture 2" descr="BA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8674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3"/>
          <p:cNvSpPr txBox="1">
            <a:spLocks/>
          </p:cNvSpPr>
          <p:nvPr/>
        </p:nvSpPr>
        <p:spPr bwMode="auto">
          <a:xfrm>
            <a:off x="657226" y="1252349"/>
            <a:ext cx="7935913" cy="563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vi-VN" b="1" dirty="0" smtClean="0">
                <a:solidFill>
                  <a:srgbClr val="FF0000"/>
                </a:solidFill>
                <a:latin typeface="Times New Roman" pitchFamily="18" charset="0"/>
                <a:cs typeface="Times New Roman" pitchFamily="18" charset="0"/>
              </a:rPr>
              <a:t>II – SINH HOẠT XÃ HỘI VÀ VĂN HÓA</a:t>
            </a:r>
            <a:endParaRPr lang="en-US" b="1" dirty="0">
              <a:solidFill>
                <a:srgbClr val="FF0000"/>
              </a:solidFill>
              <a:latin typeface="Times New Roman" pitchFamily="18" charset="0"/>
              <a:cs typeface="Times New Roman" pitchFamily="18" charset="0"/>
            </a:endParaRPr>
          </a:p>
        </p:txBody>
      </p:sp>
      <p:sp>
        <p:nvSpPr>
          <p:cNvPr id="2" name="TextBox 1"/>
          <p:cNvSpPr txBox="1"/>
          <p:nvPr/>
        </p:nvSpPr>
        <p:spPr>
          <a:xfrm>
            <a:off x="657225" y="1851002"/>
            <a:ext cx="6705600" cy="461665"/>
          </a:xfrm>
          <a:prstGeom prst="rect">
            <a:avLst/>
          </a:prstGeom>
          <a:noFill/>
        </p:spPr>
        <p:txBody>
          <a:bodyPr wrap="square" rtlCol="0">
            <a:spAutoFit/>
          </a:bodyPr>
          <a:lstStyle/>
          <a:p>
            <a:r>
              <a:rPr lang="vi-VN" sz="2400" b="1" dirty="0" smtClean="0">
                <a:latin typeface="Times New Roman" pitchFamily="18" charset="0"/>
                <a:cs typeface="Times New Roman" pitchFamily="18" charset="0"/>
              </a:rPr>
              <a:t>2. Giáo </a:t>
            </a:r>
            <a:r>
              <a:rPr lang="vi-VN" sz="2400" b="1" dirty="0" smtClean="0">
                <a:latin typeface="Times New Roman" pitchFamily="18" charset="0"/>
                <a:cs typeface="Times New Roman" pitchFamily="18" charset="0"/>
              </a:rPr>
              <a:t>dục và văn hóa</a:t>
            </a:r>
            <a:endParaRPr lang="vi-VN" sz="2400" b="1" dirty="0">
              <a:latin typeface="Times New Roman" pitchFamily="18" charset="0"/>
              <a:cs typeface="Times New Roman" pitchFamily="18" charset="0"/>
            </a:endParaRPr>
          </a:p>
        </p:txBody>
      </p:sp>
      <p:sp>
        <p:nvSpPr>
          <p:cNvPr id="12" name="TextBox 11"/>
          <p:cNvSpPr txBox="1"/>
          <p:nvPr/>
        </p:nvSpPr>
        <p:spPr>
          <a:xfrm>
            <a:off x="685800" y="2506898"/>
            <a:ext cx="6769100" cy="523220"/>
          </a:xfrm>
          <a:prstGeom prst="rect">
            <a:avLst/>
          </a:prstGeom>
          <a:noFill/>
        </p:spPr>
        <p:txBody>
          <a:bodyPr wrap="square" rtlCol="0">
            <a:spAutoFit/>
          </a:bodyPr>
          <a:lstStyle/>
          <a:p>
            <a:r>
              <a:rPr lang="vi-VN" sz="2800" dirty="0" smtClean="0">
                <a:latin typeface="Times New Roman" pitchFamily="18" charset="0"/>
                <a:cs typeface="Times New Roman" pitchFamily="18" charset="0"/>
              </a:rPr>
              <a:t>a. Giáo dục</a:t>
            </a:r>
            <a:endParaRPr lang="en-US" sz="2800" dirty="0">
              <a:latin typeface="Times New Roman" pitchFamily="18" charset="0"/>
              <a:cs typeface="Times New Roman" pitchFamily="18" charset="0"/>
            </a:endParaRPr>
          </a:p>
        </p:txBody>
      </p:sp>
      <p:sp>
        <p:nvSpPr>
          <p:cNvPr id="14" name="TextBox 13"/>
          <p:cNvSpPr txBox="1"/>
          <p:nvPr/>
        </p:nvSpPr>
        <p:spPr>
          <a:xfrm>
            <a:off x="685801" y="2878016"/>
            <a:ext cx="4001691" cy="523220"/>
          </a:xfrm>
          <a:prstGeom prst="rect">
            <a:avLst/>
          </a:prstGeom>
          <a:noFill/>
        </p:spPr>
        <p:txBody>
          <a:bodyPr wrap="square" rtlCol="0">
            <a:spAutoFit/>
          </a:bodyPr>
          <a:lstStyle/>
          <a:p>
            <a:r>
              <a:rPr lang="vi-VN" sz="2800" dirty="0" smtClean="0">
                <a:latin typeface="Times New Roman" pitchFamily="18" charset="0"/>
                <a:cs typeface="Times New Roman" pitchFamily="18" charset="0"/>
              </a:rPr>
              <a:t>b. Tôn giáo:</a:t>
            </a:r>
            <a:endParaRPr lang="en-US" sz="2800" dirty="0">
              <a:latin typeface="Times New Roman" pitchFamily="18" charset="0"/>
              <a:cs typeface="Times New Roman" pitchFamily="18" charset="0"/>
            </a:endParaRPr>
          </a:p>
        </p:txBody>
      </p:sp>
      <p:sp>
        <p:nvSpPr>
          <p:cNvPr id="15" name="TextBox 14"/>
          <p:cNvSpPr txBox="1"/>
          <p:nvPr/>
        </p:nvSpPr>
        <p:spPr>
          <a:xfrm>
            <a:off x="685801" y="3243776"/>
            <a:ext cx="4001691" cy="523220"/>
          </a:xfrm>
          <a:prstGeom prst="rect">
            <a:avLst/>
          </a:prstGeom>
          <a:noFill/>
        </p:spPr>
        <p:txBody>
          <a:bodyPr wrap="square" rtlCol="0">
            <a:spAutoFit/>
          </a:bodyPr>
          <a:lstStyle/>
          <a:p>
            <a:r>
              <a:rPr lang="vi-VN" sz="2800" dirty="0" smtClean="0">
                <a:latin typeface="Times New Roman" pitchFamily="18" charset="0"/>
                <a:cs typeface="Times New Roman" pitchFamily="18" charset="0"/>
              </a:rPr>
              <a:t>c. Văn hóa dân gian</a:t>
            </a:r>
            <a:endParaRPr lang="en-US" sz="2800" dirty="0">
              <a:latin typeface="Times New Roman" pitchFamily="18" charset="0"/>
              <a:cs typeface="Times New Roman" pitchFamily="18" charset="0"/>
            </a:endParaRPr>
          </a:p>
        </p:txBody>
      </p:sp>
      <p:sp>
        <p:nvSpPr>
          <p:cNvPr id="18" name="TextBox 17"/>
          <p:cNvSpPr txBox="1"/>
          <p:nvPr/>
        </p:nvSpPr>
        <p:spPr>
          <a:xfrm>
            <a:off x="685800" y="3700976"/>
            <a:ext cx="8153400" cy="523220"/>
          </a:xfrm>
          <a:prstGeom prst="rect">
            <a:avLst/>
          </a:prstGeom>
          <a:noFill/>
        </p:spPr>
        <p:txBody>
          <a:bodyPr wrap="square" rtlCol="0">
            <a:spAutoFit/>
          </a:bodyPr>
          <a:lstStyle/>
          <a:p>
            <a:r>
              <a:rPr lang="vi-VN" sz="2800" dirty="0" smtClean="0">
                <a:latin typeface="Times New Roman" pitchFamily="18" charset="0"/>
                <a:cs typeface="Times New Roman" pitchFamily="18" charset="0"/>
              </a:rPr>
              <a:t>d. Kiến trúc:</a:t>
            </a:r>
            <a:endParaRPr lang="en-US" sz="2800" dirty="0">
              <a:latin typeface="Times New Roman" pitchFamily="18" charset="0"/>
              <a:cs typeface="Times New Roman" pitchFamily="18" charset="0"/>
            </a:endParaRPr>
          </a:p>
        </p:txBody>
      </p:sp>
      <p:sp>
        <p:nvSpPr>
          <p:cNvPr id="13" name="TextBox 12"/>
          <p:cNvSpPr txBox="1"/>
          <p:nvPr/>
        </p:nvSpPr>
        <p:spPr>
          <a:xfrm>
            <a:off x="663944" y="4239249"/>
            <a:ext cx="8305800" cy="584775"/>
          </a:xfrm>
          <a:prstGeom prst="rect">
            <a:avLst/>
          </a:prstGeom>
          <a:noFill/>
        </p:spPr>
        <p:txBody>
          <a:bodyPr wrap="square" rtlCol="0">
            <a:spAutoFit/>
          </a:bodyPr>
          <a:lstStyle/>
          <a:p>
            <a:r>
              <a:rPr lang="vi-VN" sz="3200" dirty="0" smtClean="0">
                <a:latin typeface="Times New Roman" pitchFamily="18" charset="0"/>
                <a:cs typeface="Times New Roman" pitchFamily="18" charset="0"/>
              </a:rPr>
              <a:t>e. Điêu khắc: tinh vi, thanh thoát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4794778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0011" y="1"/>
            <a:ext cx="6655991" cy="313848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911" y="3246120"/>
            <a:ext cx="6655991" cy="3078103"/>
          </a:xfrm>
          <a:prstGeom prst="rect">
            <a:avLst/>
          </a:prstGeom>
        </p:spPr>
      </p:pic>
      <p:sp>
        <p:nvSpPr>
          <p:cNvPr id="6" name="Rectangle 5"/>
          <p:cNvSpPr>
            <a:spLocks noChangeArrowheads="1"/>
          </p:cNvSpPr>
          <p:nvPr/>
        </p:nvSpPr>
        <p:spPr bwMode="auto">
          <a:xfrm>
            <a:off x="2819400" y="6308983"/>
            <a:ext cx="426720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marL="342900" indent="-342900">
              <a:spcBef>
                <a:spcPct val="20000"/>
              </a:spcBef>
            </a:pPr>
            <a:r>
              <a:rPr lang="en-US" sz="2800"/>
              <a:t>      </a:t>
            </a:r>
            <a:r>
              <a:rPr lang="en-US" sz="2800" b="1">
                <a:solidFill>
                  <a:srgbClr val="3333FF"/>
                </a:solidFill>
              </a:rPr>
              <a:t>Hình rồng thời Lý</a:t>
            </a:r>
          </a:p>
        </p:txBody>
      </p:sp>
    </p:spTree>
    <p:extLst>
      <p:ext uri="{BB962C8B-B14F-4D97-AF65-F5344CB8AC3E}">
        <p14:creationId xmlns:p14="http://schemas.microsoft.com/office/powerpoint/2010/main" val="442192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4444" y="0"/>
            <a:ext cx="3993356" cy="377825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0"/>
            <a:ext cx="3886200" cy="37782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4444" y="3778250"/>
            <a:ext cx="7879556" cy="3079750"/>
          </a:xfrm>
          <a:prstGeom prst="rect">
            <a:avLst/>
          </a:prstGeom>
        </p:spPr>
      </p:pic>
    </p:spTree>
    <p:extLst>
      <p:ext uri="{BB962C8B-B14F-4D97-AF65-F5344CB8AC3E}">
        <p14:creationId xmlns:p14="http://schemas.microsoft.com/office/powerpoint/2010/main" val="1235051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ChangeArrowheads="1"/>
          </p:cNvSpPr>
          <p:nvPr/>
        </p:nvSpPr>
        <p:spPr bwMode="auto">
          <a:xfrm>
            <a:off x="304800" y="609601"/>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800" b="1" u="sng" dirty="0" err="1">
                <a:solidFill>
                  <a:srgbClr val="660033"/>
                </a:solidFill>
              </a:rPr>
              <a:t>Bài</a:t>
            </a:r>
            <a:r>
              <a:rPr lang="en-US" sz="2800" b="1" u="sng" dirty="0">
                <a:solidFill>
                  <a:srgbClr val="660033"/>
                </a:solidFill>
              </a:rPr>
              <a:t> 12</a:t>
            </a:r>
            <a:r>
              <a:rPr lang="en-US" sz="2800" b="1" dirty="0">
                <a:solidFill>
                  <a:srgbClr val="660033"/>
                </a:solidFill>
              </a:rPr>
              <a:t>: ĐỜI SỐNG KINH TẾ, VĂN </a:t>
            </a:r>
            <a:r>
              <a:rPr lang="en-US" sz="2800" b="1" dirty="0" smtClean="0">
                <a:solidFill>
                  <a:srgbClr val="660033"/>
                </a:solidFill>
              </a:rPr>
              <a:t>HÓA</a:t>
            </a:r>
            <a:endParaRPr lang="en-US" sz="2800" b="1" dirty="0">
              <a:solidFill>
                <a:srgbClr val="660033"/>
              </a:solidFill>
            </a:endParaRPr>
          </a:p>
        </p:txBody>
      </p:sp>
      <p:sp>
        <p:nvSpPr>
          <p:cNvPr id="327683" name="Rectangle 3"/>
          <p:cNvSpPr>
            <a:spLocks noChangeArrowheads="1"/>
          </p:cNvSpPr>
          <p:nvPr/>
        </p:nvSpPr>
        <p:spPr bwMode="auto">
          <a:xfrm>
            <a:off x="457200" y="1556792"/>
            <a:ext cx="6851104" cy="685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indent="-457200" algn="ctr" eaLnBrk="1" hangingPunct="1"/>
            <a:r>
              <a:rPr lang="en-US" sz="2800" b="1" dirty="0" smtClean="0">
                <a:solidFill>
                  <a:srgbClr val="FF0000"/>
                </a:solidFill>
                <a:latin typeface="Times New Roman" pitchFamily="18" charset="0"/>
              </a:rPr>
              <a:t>I</a:t>
            </a:r>
            <a:r>
              <a:rPr lang="en-US" sz="2800" b="1" dirty="0" smtClean="0">
                <a:solidFill>
                  <a:srgbClr val="FF0000"/>
                </a:solidFill>
              </a:rPr>
              <a:t>./</a:t>
            </a:r>
            <a:r>
              <a:rPr lang="en-US" sz="2800" b="1" dirty="0" smtClean="0">
                <a:solidFill>
                  <a:srgbClr val="FF0000"/>
                </a:solidFill>
              </a:rPr>
              <a:t> </a:t>
            </a:r>
            <a:r>
              <a:rPr lang="en-US" sz="2800" b="1" dirty="0">
                <a:solidFill>
                  <a:srgbClr val="FF0000"/>
                </a:solidFill>
              </a:rPr>
              <a:t>ĐỜI SỐNG KINH TẾ</a:t>
            </a:r>
            <a:r>
              <a:rPr lang="en-US" sz="2800" b="1" dirty="0" smtClean="0">
                <a:solidFill>
                  <a:srgbClr val="FF0000"/>
                </a:solidFill>
              </a:rPr>
              <a:t>: ( HỌC SINH TỰ HỌC)</a:t>
            </a:r>
            <a:endParaRPr lang="en-US" sz="2800" b="1" dirty="0">
              <a:solidFill>
                <a:srgbClr val="FF0000"/>
              </a:solidFill>
            </a:endParaRPr>
          </a:p>
        </p:txBody>
      </p:sp>
      <p:pic>
        <p:nvPicPr>
          <p:cNvPr id="4100" name="Picture 4" descr="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152400"/>
            <a:ext cx="5143500" cy="27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5143500" cy="27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686" name="Line 6"/>
          <p:cNvSpPr>
            <a:spLocks noChangeShapeType="1"/>
          </p:cNvSpPr>
          <p:nvPr/>
        </p:nvSpPr>
        <p:spPr bwMode="auto">
          <a:xfrm>
            <a:off x="457200" y="1219200"/>
            <a:ext cx="8135938" cy="0"/>
          </a:xfrm>
          <a:prstGeom prst="line">
            <a:avLst/>
          </a:prstGeom>
          <a:noFill/>
          <a:ln w="38100"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4104" name="Picture 2" descr="BA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8674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3"/>
          <p:cNvSpPr txBox="1">
            <a:spLocks/>
          </p:cNvSpPr>
          <p:nvPr/>
        </p:nvSpPr>
        <p:spPr bwMode="auto">
          <a:xfrm>
            <a:off x="457200" y="2286504"/>
            <a:ext cx="7587405" cy="46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vi-VN" b="1" dirty="0" smtClean="0">
                <a:solidFill>
                  <a:srgbClr val="FF0000"/>
                </a:solidFill>
                <a:latin typeface="Times New Roman" pitchFamily="18" charset="0"/>
                <a:cs typeface="Times New Roman" pitchFamily="18" charset="0"/>
              </a:rPr>
              <a:t>II./ SINH </a:t>
            </a:r>
            <a:r>
              <a:rPr lang="vi-VN" b="1" dirty="0" smtClean="0">
                <a:solidFill>
                  <a:srgbClr val="FF0000"/>
                </a:solidFill>
                <a:latin typeface="Times New Roman" pitchFamily="18" charset="0"/>
                <a:cs typeface="Times New Roman" pitchFamily="18" charset="0"/>
              </a:rPr>
              <a:t>HOẠT XÃ HỘI VÀ VĂN HÓA</a:t>
            </a:r>
            <a:endParaRPr lang="en-US" b="1" dirty="0">
              <a:solidFill>
                <a:srgbClr val="FF0000"/>
              </a:solidFill>
              <a:latin typeface="Times New Roman" pitchFamily="18" charset="0"/>
              <a:cs typeface="Times New Roman" pitchFamily="18" charset="0"/>
            </a:endParaRPr>
          </a:p>
        </p:txBody>
      </p:sp>
      <p:sp>
        <p:nvSpPr>
          <p:cNvPr id="12" name="TextBox 11"/>
          <p:cNvSpPr txBox="1"/>
          <p:nvPr/>
        </p:nvSpPr>
        <p:spPr>
          <a:xfrm>
            <a:off x="755576" y="3109780"/>
            <a:ext cx="8208912" cy="1077218"/>
          </a:xfrm>
          <a:prstGeom prst="rect">
            <a:avLst/>
          </a:prstGeom>
          <a:noFill/>
        </p:spPr>
        <p:txBody>
          <a:bodyPr wrap="square" rtlCol="0">
            <a:spAutoFit/>
          </a:bodyPr>
          <a:lstStyle/>
          <a:p>
            <a:pPr marL="514350" indent="-514350">
              <a:buAutoNum type="arabicPeriod"/>
            </a:pPr>
            <a:r>
              <a:rPr lang="vi-VN" sz="3200" b="1" dirty="0" smtClean="0">
                <a:latin typeface="Times New Roman" pitchFamily="18" charset="0"/>
                <a:cs typeface="Times New Roman" pitchFamily="18" charset="0"/>
              </a:rPr>
              <a:t>Những thay đổi về mặt xã </a:t>
            </a:r>
            <a:r>
              <a:rPr lang="vi-VN" sz="3200" b="1" dirty="0" smtClean="0">
                <a:latin typeface="Times New Roman" pitchFamily="18" charset="0"/>
                <a:cs typeface="Times New Roman" pitchFamily="18" charset="0"/>
              </a:rPr>
              <a:t>hội ( hs tự học)</a:t>
            </a:r>
            <a:endParaRPr lang="vi-VN" sz="3200" b="1" dirty="0" smtClean="0">
              <a:latin typeface="Times New Roman" pitchFamily="18" charset="0"/>
              <a:cs typeface="Times New Roman" pitchFamily="18" charset="0"/>
            </a:endParaRPr>
          </a:p>
          <a:p>
            <a:pPr marL="514350" indent="-514350">
              <a:buAutoNum type="arabicPeriod"/>
            </a:pPr>
            <a:r>
              <a:rPr lang="vi-VN" sz="3200" b="1" dirty="0" smtClean="0">
                <a:latin typeface="Times New Roman" pitchFamily="18" charset="0"/>
                <a:cs typeface="Times New Roman" pitchFamily="18" charset="0"/>
              </a:rPr>
              <a:t>Giáo dục và văn hóa</a:t>
            </a:r>
            <a:endParaRPr lang="vi-VN" sz="3200" b="1" dirty="0">
              <a:latin typeface="Times New Roman" pitchFamily="18" charset="0"/>
              <a:cs typeface="Times New Roman" pitchFamily="18" charset="0"/>
            </a:endParaRPr>
          </a:p>
        </p:txBody>
      </p:sp>
      <p:sp>
        <p:nvSpPr>
          <p:cNvPr id="13" name="TextBox 12"/>
          <p:cNvSpPr txBox="1"/>
          <p:nvPr/>
        </p:nvSpPr>
        <p:spPr>
          <a:xfrm>
            <a:off x="866352" y="4201775"/>
            <a:ext cx="6769100" cy="584775"/>
          </a:xfrm>
          <a:prstGeom prst="rect">
            <a:avLst/>
          </a:prstGeom>
          <a:noFill/>
        </p:spPr>
        <p:txBody>
          <a:bodyPr wrap="square" rtlCol="0">
            <a:spAutoFit/>
          </a:bodyPr>
          <a:lstStyle/>
          <a:p>
            <a:r>
              <a:rPr lang="vi-VN" sz="3200" dirty="0" smtClean="0">
                <a:latin typeface="Times New Roman" pitchFamily="18" charset="0"/>
                <a:cs typeface="Times New Roman" pitchFamily="18" charset="0"/>
              </a:rPr>
              <a:t>a. Giáo dục:</a:t>
            </a:r>
            <a:endParaRPr lang="en-US" sz="3200" dirty="0">
              <a:latin typeface="Times New Roman" pitchFamily="18" charset="0"/>
              <a:cs typeface="Times New Roman" pitchFamily="18" charset="0"/>
            </a:endParaRPr>
          </a:p>
        </p:txBody>
      </p:sp>
      <p:sp>
        <p:nvSpPr>
          <p:cNvPr id="14" name="Rounded Rectangle 13"/>
          <p:cNvSpPr/>
          <p:nvPr/>
        </p:nvSpPr>
        <p:spPr>
          <a:xfrm>
            <a:off x="3419872" y="4462988"/>
            <a:ext cx="4711700" cy="11641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VƯỢT CHƯỚNG </a:t>
            </a:r>
            <a:r>
              <a:rPr lang="vi-VN" dirty="0" smtClean="0"/>
              <a:t>NGẠI VẬT</a:t>
            </a:r>
          </a:p>
          <a:p>
            <a:pPr algn="ctr"/>
            <a:r>
              <a:rPr lang="vi-VN" sz="2800" dirty="0" smtClean="0">
                <a:solidFill>
                  <a:srgbClr val="FF0000"/>
                </a:solidFill>
              </a:rPr>
              <a:t>HS x</a:t>
            </a:r>
            <a:r>
              <a:rPr lang="vi-VN" sz="2800" dirty="0" smtClean="0">
                <a:solidFill>
                  <a:srgbClr val="FF0000"/>
                </a:solidFill>
              </a:rPr>
              <a:t>em dự liệu và trả lời câu hỏi: Đây là đâu?</a:t>
            </a:r>
            <a:endParaRPr lang="en-US" sz="2800" dirty="0">
              <a:solidFill>
                <a:srgbClr val="FF0000"/>
              </a:solidFill>
            </a:endParaRPr>
          </a:p>
        </p:txBody>
      </p:sp>
    </p:spTree>
    <p:extLst>
      <p:ext uri="{BB962C8B-B14F-4D97-AF65-F5344CB8AC3E}">
        <p14:creationId xmlns:p14="http://schemas.microsoft.com/office/powerpoint/2010/main" val="3193054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27682"/>
                                        </p:tgtEl>
                                        <p:attrNameLst>
                                          <p:attrName>style.visibility</p:attrName>
                                        </p:attrNameLst>
                                      </p:cBhvr>
                                      <p:to>
                                        <p:strVal val="visible"/>
                                      </p:to>
                                    </p:set>
                                    <p:animEffect transition="in" filter="checkerboard(across)">
                                      <p:cBhvr>
                                        <p:cTn id="7" dur="2000"/>
                                        <p:tgtEl>
                                          <p:spTgt spid="32768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7686"/>
                                        </p:tgtEl>
                                        <p:attrNameLst>
                                          <p:attrName>style.visibility</p:attrName>
                                        </p:attrNameLst>
                                      </p:cBhvr>
                                      <p:to>
                                        <p:strVal val="visible"/>
                                      </p:to>
                                    </p:set>
                                    <p:animEffect transition="in" filter="blinds(horizontal)">
                                      <p:cBhvr>
                                        <p:cTn id="10" dur="500"/>
                                        <p:tgtEl>
                                          <p:spTgt spid="32768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27683"/>
                                        </p:tgtEl>
                                        <p:attrNameLst>
                                          <p:attrName>style.visibility</p:attrName>
                                        </p:attrNameLst>
                                      </p:cBhvr>
                                      <p:to>
                                        <p:strVal val="visible"/>
                                      </p:to>
                                    </p:set>
                                    <p:animEffect transition="in" filter="blinds(horizontal)">
                                      <p:cBhvr>
                                        <p:cTn id="13" dur="2000"/>
                                        <p:tgtEl>
                                          <p:spTgt spid="327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2" grpId="0"/>
      <p:bldP spid="327683" grpId="0" animBg="1"/>
      <p:bldP spid="32768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04800" y="609601"/>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800" b="1" u="sng" dirty="0" err="1">
                <a:solidFill>
                  <a:srgbClr val="660033"/>
                </a:solidFill>
              </a:rPr>
              <a:t>Bài</a:t>
            </a:r>
            <a:r>
              <a:rPr lang="en-US" sz="2800" b="1" u="sng" dirty="0">
                <a:solidFill>
                  <a:srgbClr val="660033"/>
                </a:solidFill>
              </a:rPr>
              <a:t> 12</a:t>
            </a:r>
            <a:r>
              <a:rPr lang="en-US" sz="2800" b="1" dirty="0">
                <a:solidFill>
                  <a:srgbClr val="660033"/>
                </a:solidFill>
              </a:rPr>
              <a:t>: ĐỜI SỐNG KINH TẾ, VĂN </a:t>
            </a:r>
            <a:r>
              <a:rPr lang="en-US" sz="2800" b="1" dirty="0" smtClean="0">
                <a:solidFill>
                  <a:srgbClr val="660033"/>
                </a:solidFill>
              </a:rPr>
              <a:t>HÓA</a:t>
            </a:r>
            <a:endParaRPr lang="en-US" sz="2800" b="1" dirty="0">
              <a:solidFill>
                <a:srgbClr val="660033"/>
              </a:solidFill>
            </a:endParaRPr>
          </a:p>
        </p:txBody>
      </p:sp>
      <p:pic>
        <p:nvPicPr>
          <p:cNvPr id="12292" name="Picture 4" descr="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152400"/>
            <a:ext cx="5143500" cy="27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5143500" cy="27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Line 6"/>
          <p:cNvSpPr>
            <a:spLocks noChangeShapeType="1"/>
          </p:cNvSpPr>
          <p:nvPr/>
        </p:nvSpPr>
        <p:spPr bwMode="auto">
          <a:xfrm>
            <a:off x="457200" y="1219200"/>
            <a:ext cx="8135938" cy="0"/>
          </a:xfrm>
          <a:prstGeom prst="line">
            <a:avLst/>
          </a:prstGeom>
          <a:noFill/>
          <a:ln w="38100"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12296" name="Picture 2" descr="BA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8674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3"/>
          <p:cNvSpPr txBox="1">
            <a:spLocks/>
          </p:cNvSpPr>
          <p:nvPr/>
        </p:nvSpPr>
        <p:spPr bwMode="auto">
          <a:xfrm>
            <a:off x="657226" y="1252349"/>
            <a:ext cx="7935913" cy="563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vi-VN" b="1" dirty="0" smtClean="0">
                <a:solidFill>
                  <a:srgbClr val="FF0000"/>
                </a:solidFill>
                <a:latin typeface="Times New Roman" pitchFamily="18" charset="0"/>
                <a:cs typeface="Times New Roman" pitchFamily="18" charset="0"/>
              </a:rPr>
              <a:t>II – SINH HOẠT XÃ HỘI VÀ VĂN HÓA</a:t>
            </a:r>
            <a:endParaRPr lang="en-US" b="1" dirty="0">
              <a:solidFill>
                <a:srgbClr val="FF0000"/>
              </a:solidFill>
              <a:latin typeface="Times New Roman" pitchFamily="18" charset="0"/>
              <a:cs typeface="Times New Roman" pitchFamily="18" charset="0"/>
            </a:endParaRPr>
          </a:p>
        </p:txBody>
      </p:sp>
      <p:sp>
        <p:nvSpPr>
          <p:cNvPr id="2" name="TextBox 1"/>
          <p:cNvSpPr txBox="1"/>
          <p:nvPr/>
        </p:nvSpPr>
        <p:spPr>
          <a:xfrm>
            <a:off x="657225" y="1851002"/>
            <a:ext cx="6705600" cy="461665"/>
          </a:xfrm>
          <a:prstGeom prst="rect">
            <a:avLst/>
          </a:prstGeom>
          <a:noFill/>
        </p:spPr>
        <p:txBody>
          <a:bodyPr wrap="square" rtlCol="0">
            <a:spAutoFit/>
          </a:bodyPr>
          <a:lstStyle/>
          <a:p>
            <a:r>
              <a:rPr lang="vi-VN" sz="2400" b="1" dirty="0" smtClean="0">
                <a:latin typeface="Times New Roman" pitchFamily="18" charset="0"/>
                <a:cs typeface="Times New Roman" pitchFamily="18" charset="0"/>
              </a:rPr>
              <a:t>2. Giáo </a:t>
            </a:r>
            <a:r>
              <a:rPr lang="vi-VN" sz="2400" b="1" dirty="0" smtClean="0">
                <a:latin typeface="Times New Roman" pitchFamily="18" charset="0"/>
                <a:cs typeface="Times New Roman" pitchFamily="18" charset="0"/>
              </a:rPr>
              <a:t>dục và văn hóa</a:t>
            </a:r>
            <a:endParaRPr lang="vi-VN" sz="2400" b="1" dirty="0">
              <a:latin typeface="Times New Roman" pitchFamily="18" charset="0"/>
              <a:cs typeface="Times New Roman" pitchFamily="18" charset="0"/>
            </a:endParaRPr>
          </a:p>
        </p:txBody>
      </p:sp>
      <p:sp>
        <p:nvSpPr>
          <p:cNvPr id="12" name="TextBox 11"/>
          <p:cNvSpPr txBox="1"/>
          <p:nvPr/>
        </p:nvSpPr>
        <p:spPr>
          <a:xfrm>
            <a:off x="685800" y="2312667"/>
            <a:ext cx="6769100" cy="461665"/>
          </a:xfrm>
          <a:prstGeom prst="rect">
            <a:avLst/>
          </a:prstGeom>
          <a:noFill/>
        </p:spPr>
        <p:txBody>
          <a:bodyPr wrap="square" rtlCol="0">
            <a:spAutoFit/>
          </a:bodyPr>
          <a:lstStyle/>
          <a:p>
            <a:r>
              <a:rPr lang="vi-VN" sz="2400" dirty="0" smtClean="0">
                <a:latin typeface="Times New Roman" pitchFamily="18" charset="0"/>
                <a:cs typeface="Times New Roman" pitchFamily="18" charset="0"/>
              </a:rPr>
              <a:t>a. Giáo dục</a:t>
            </a:r>
            <a:endParaRPr lang="en-US" sz="2400" dirty="0">
              <a:latin typeface="Times New Roman" pitchFamily="18" charset="0"/>
              <a:cs typeface="Times New Roman" pitchFamily="18" charset="0"/>
            </a:endParaRPr>
          </a:p>
        </p:txBody>
      </p:sp>
      <p:sp>
        <p:nvSpPr>
          <p:cNvPr id="14" name="TextBox 13"/>
          <p:cNvSpPr txBox="1"/>
          <p:nvPr/>
        </p:nvSpPr>
        <p:spPr>
          <a:xfrm>
            <a:off x="685801" y="2683785"/>
            <a:ext cx="4001691" cy="461665"/>
          </a:xfrm>
          <a:prstGeom prst="rect">
            <a:avLst/>
          </a:prstGeom>
          <a:noFill/>
        </p:spPr>
        <p:txBody>
          <a:bodyPr wrap="square" rtlCol="0">
            <a:spAutoFit/>
          </a:bodyPr>
          <a:lstStyle/>
          <a:p>
            <a:r>
              <a:rPr lang="vi-VN" sz="2400" dirty="0" smtClean="0">
                <a:latin typeface="Times New Roman" pitchFamily="18" charset="0"/>
                <a:cs typeface="Times New Roman" pitchFamily="18" charset="0"/>
              </a:rPr>
              <a:t>b. Tôn giáo:</a:t>
            </a:r>
            <a:endParaRPr lang="en-US" sz="2400" dirty="0">
              <a:latin typeface="Times New Roman" pitchFamily="18" charset="0"/>
              <a:cs typeface="Times New Roman" pitchFamily="18" charset="0"/>
            </a:endParaRPr>
          </a:p>
        </p:txBody>
      </p:sp>
      <p:sp>
        <p:nvSpPr>
          <p:cNvPr id="15" name="TextBox 14"/>
          <p:cNvSpPr txBox="1"/>
          <p:nvPr/>
        </p:nvSpPr>
        <p:spPr>
          <a:xfrm>
            <a:off x="685801" y="3049545"/>
            <a:ext cx="4001691" cy="461665"/>
          </a:xfrm>
          <a:prstGeom prst="rect">
            <a:avLst/>
          </a:prstGeom>
          <a:noFill/>
        </p:spPr>
        <p:txBody>
          <a:bodyPr wrap="square" rtlCol="0">
            <a:spAutoFit/>
          </a:bodyPr>
          <a:lstStyle/>
          <a:p>
            <a:r>
              <a:rPr lang="vi-VN" sz="2400" dirty="0" smtClean="0">
                <a:latin typeface="Times New Roman" pitchFamily="18" charset="0"/>
                <a:cs typeface="Times New Roman" pitchFamily="18" charset="0"/>
              </a:rPr>
              <a:t>c. Văn hóa dân gian</a:t>
            </a:r>
            <a:endParaRPr lang="en-US" sz="2400" dirty="0">
              <a:latin typeface="Times New Roman" pitchFamily="18" charset="0"/>
              <a:cs typeface="Times New Roman" pitchFamily="18" charset="0"/>
            </a:endParaRPr>
          </a:p>
        </p:txBody>
      </p:sp>
      <p:sp>
        <p:nvSpPr>
          <p:cNvPr id="18" name="TextBox 17"/>
          <p:cNvSpPr txBox="1"/>
          <p:nvPr/>
        </p:nvSpPr>
        <p:spPr>
          <a:xfrm>
            <a:off x="685800" y="3506745"/>
            <a:ext cx="8153400" cy="461665"/>
          </a:xfrm>
          <a:prstGeom prst="rect">
            <a:avLst/>
          </a:prstGeom>
          <a:noFill/>
        </p:spPr>
        <p:txBody>
          <a:bodyPr wrap="square" rtlCol="0">
            <a:spAutoFit/>
          </a:bodyPr>
          <a:lstStyle/>
          <a:p>
            <a:r>
              <a:rPr lang="vi-VN" sz="2400" dirty="0" smtClean="0">
                <a:latin typeface="Times New Roman" pitchFamily="18" charset="0"/>
                <a:cs typeface="Times New Roman" pitchFamily="18" charset="0"/>
              </a:rPr>
              <a:t>d. Kiến trúc:</a:t>
            </a:r>
            <a:endParaRPr lang="en-US" sz="2400" dirty="0">
              <a:latin typeface="Times New Roman" pitchFamily="18" charset="0"/>
              <a:cs typeface="Times New Roman" pitchFamily="18" charset="0"/>
            </a:endParaRPr>
          </a:p>
        </p:txBody>
      </p:sp>
      <p:sp>
        <p:nvSpPr>
          <p:cNvPr id="13" name="TextBox 12"/>
          <p:cNvSpPr txBox="1"/>
          <p:nvPr/>
        </p:nvSpPr>
        <p:spPr>
          <a:xfrm>
            <a:off x="609600" y="4035619"/>
            <a:ext cx="8305800" cy="461665"/>
          </a:xfrm>
          <a:prstGeom prst="rect">
            <a:avLst/>
          </a:prstGeom>
          <a:noFill/>
        </p:spPr>
        <p:txBody>
          <a:bodyPr wrap="square" rtlCol="0">
            <a:spAutoFit/>
          </a:bodyPr>
          <a:lstStyle/>
          <a:p>
            <a:r>
              <a:rPr lang="vi-VN" sz="2400" dirty="0" smtClean="0">
                <a:latin typeface="Times New Roman" pitchFamily="18" charset="0"/>
                <a:cs typeface="Times New Roman" pitchFamily="18" charset="0"/>
              </a:rPr>
              <a:t>e. Điêu khắc:</a:t>
            </a:r>
            <a:endParaRPr lang="en-US" sz="2400" dirty="0">
              <a:latin typeface="Times New Roman" pitchFamily="18" charset="0"/>
              <a:cs typeface="Times New Roman" pitchFamily="18" charset="0"/>
            </a:endParaRPr>
          </a:p>
        </p:txBody>
      </p:sp>
      <p:sp>
        <p:nvSpPr>
          <p:cNvPr id="3" name="TextBox 2"/>
          <p:cNvSpPr txBox="1"/>
          <p:nvPr/>
        </p:nvSpPr>
        <p:spPr>
          <a:xfrm>
            <a:off x="1295400" y="4744020"/>
            <a:ext cx="6934200" cy="584775"/>
          </a:xfrm>
          <a:prstGeom prst="rect">
            <a:avLst/>
          </a:prstGeom>
          <a:noFill/>
        </p:spPr>
        <p:txBody>
          <a:bodyPr wrap="square" rtlCol="0">
            <a:spAutoFit/>
          </a:bodyPr>
          <a:lstStyle/>
          <a:p>
            <a:r>
              <a:rPr lang="vi-VN" sz="3200" b="1" dirty="0" smtClean="0">
                <a:latin typeface="Times New Roman" pitchFamily="18" charset="0"/>
                <a:cs typeface="Times New Roman" pitchFamily="18" charset="0"/>
                <a:sym typeface="Wingdings 3"/>
              </a:rPr>
              <a:t> </a:t>
            </a:r>
            <a:r>
              <a:rPr lang="vi-VN" sz="3200" b="1" dirty="0" smtClean="0">
                <a:latin typeface="Times New Roman" pitchFamily="18" charset="0"/>
                <a:cs typeface="Times New Roman" pitchFamily="18" charset="0"/>
              </a:rPr>
              <a:t>Nền văn hóa Thăng Long ra đời </a:t>
            </a:r>
            <a:endParaRPr lang="vi-VN"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7590723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type="body" idx="1"/>
          </p:nvPr>
        </p:nvSpPr>
        <p:spPr>
          <a:xfrm>
            <a:off x="457200" y="1066800"/>
            <a:ext cx="8229600" cy="4525963"/>
          </a:xfrm>
        </p:spPr>
        <p:txBody>
          <a:bodyPr/>
          <a:lstStyle/>
          <a:p>
            <a:pPr>
              <a:buFontTx/>
              <a:buNone/>
            </a:pPr>
            <a:r>
              <a:rPr lang="en-US" sz="2800" b="1" dirty="0" err="1">
                <a:solidFill>
                  <a:schemeClr val="accent2"/>
                </a:solidFill>
                <a:latin typeface="Times New Roman" pitchFamily="18" charset="0"/>
              </a:rPr>
              <a:t>Chuẩn</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bị</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bài</a:t>
            </a:r>
            <a:r>
              <a:rPr lang="en-US" sz="2800" b="1" dirty="0">
                <a:solidFill>
                  <a:schemeClr val="accent2"/>
                </a:solidFill>
                <a:latin typeface="Times New Roman" pitchFamily="18" charset="0"/>
              </a:rPr>
              <a:t> 13 . NƯỚC ĐẠI VIỆT Ở THẾ KỈ XIII</a:t>
            </a:r>
          </a:p>
          <a:p>
            <a:pPr>
              <a:buFontTx/>
              <a:buNone/>
            </a:pP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Nhà</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Trần</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thành</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lập</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trong</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hoàn</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cảnh</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nào</a:t>
            </a:r>
            <a:r>
              <a:rPr lang="en-US" sz="2800" b="1" dirty="0">
                <a:solidFill>
                  <a:schemeClr val="accent2"/>
                </a:solidFill>
                <a:latin typeface="Times New Roman" pitchFamily="18" charset="0"/>
              </a:rPr>
              <a:t>?</a:t>
            </a:r>
          </a:p>
          <a:p>
            <a:pPr>
              <a:buFontTx/>
              <a:buNone/>
            </a:pP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Vẽ</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sơ</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đồ</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bộ</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máy</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nhà</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nước</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thời</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Trần</a:t>
            </a:r>
            <a:r>
              <a:rPr lang="en-US" sz="2800" b="1" dirty="0">
                <a:solidFill>
                  <a:schemeClr val="accent2"/>
                </a:solidFill>
                <a:latin typeface="Times New Roman" pitchFamily="18" charset="0"/>
              </a:rPr>
              <a:t>.</a:t>
            </a:r>
          </a:p>
          <a:p>
            <a:pPr>
              <a:buFontTx/>
              <a:buNone/>
            </a:pP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Tìm</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hiểu</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về</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pháp</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luật</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thời</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Trần</a:t>
            </a:r>
            <a:r>
              <a:rPr lang="en-US" sz="2800" b="1" dirty="0">
                <a:solidFill>
                  <a:schemeClr val="accent2"/>
                </a:solidFill>
                <a:latin typeface="Times New Roman" pitchFamily="18" charset="0"/>
              </a:rPr>
              <a:t>.</a:t>
            </a:r>
          </a:p>
          <a:p>
            <a:pPr>
              <a:buFontTx/>
              <a:buNone/>
            </a:pPr>
            <a:r>
              <a:rPr lang="en-US" sz="2800" b="1" dirty="0">
                <a:solidFill>
                  <a:schemeClr val="accent2"/>
                </a:solidFill>
                <a:latin typeface="Times New Roman" pitchFamily="18" charset="0"/>
              </a:rPr>
              <a:t>- So </a:t>
            </a:r>
            <a:r>
              <a:rPr lang="en-US" sz="2800" b="1" dirty="0" err="1">
                <a:solidFill>
                  <a:schemeClr val="accent2"/>
                </a:solidFill>
                <a:latin typeface="Times New Roman" pitchFamily="18" charset="0"/>
              </a:rPr>
              <a:t>sánh</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với</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bộ</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máy</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nhà</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nước</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pháp</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luật</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thời</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Lý</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với</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thời</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Trần</a:t>
            </a:r>
            <a:r>
              <a:rPr lang="en-US" sz="2800" b="1" dirty="0">
                <a:solidFill>
                  <a:schemeClr val="accent2"/>
                </a:solidFill>
                <a:latin typeface="Times New Roman" pitchFamily="18" charset="0"/>
              </a:rPr>
              <a:t>.</a:t>
            </a:r>
          </a:p>
          <a:p>
            <a:endParaRPr lang="en-US" sz="2800" b="1" dirty="0">
              <a:solidFill>
                <a:schemeClr val="accent2"/>
              </a:solidFill>
              <a:latin typeface="Times New Roman" pitchFamily="18" charset="0"/>
            </a:endParaRPr>
          </a:p>
        </p:txBody>
      </p:sp>
      <p:sp>
        <p:nvSpPr>
          <p:cNvPr id="2" name="TextBox 1"/>
          <p:cNvSpPr txBox="1"/>
          <p:nvPr/>
        </p:nvSpPr>
        <p:spPr>
          <a:xfrm>
            <a:off x="1187624" y="404664"/>
            <a:ext cx="6408712" cy="369332"/>
          </a:xfrm>
          <a:prstGeom prst="rect">
            <a:avLst/>
          </a:prstGeom>
          <a:noFill/>
        </p:spPr>
        <p:txBody>
          <a:bodyPr wrap="square" rtlCol="0">
            <a:spAutoFit/>
          </a:bodyPr>
          <a:lstStyle/>
          <a:p>
            <a:r>
              <a:rPr lang="vi-VN" dirty="0" smtClean="0"/>
              <a:t>DẶN DÒ:</a:t>
            </a:r>
            <a:endParaRPr lang="vi-VN" dirty="0"/>
          </a:p>
        </p:txBody>
      </p:sp>
    </p:spTree>
    <p:extLst>
      <p:ext uri="{BB962C8B-B14F-4D97-AF65-F5344CB8AC3E}">
        <p14:creationId xmlns:p14="http://schemas.microsoft.com/office/powerpoint/2010/main" val="1768020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5891">
                                            <p:txEl>
                                              <p:pRg st="1" end="1"/>
                                            </p:txEl>
                                          </p:spTgt>
                                        </p:tgtEl>
                                        <p:attrNameLst>
                                          <p:attrName>style.visibility</p:attrName>
                                        </p:attrNameLst>
                                      </p:cBhvr>
                                      <p:to>
                                        <p:strVal val="visible"/>
                                      </p:to>
                                    </p:set>
                                    <p:animEffect transition="in" filter="box(in)">
                                      <p:cBhvr>
                                        <p:cTn id="7" dur="500"/>
                                        <p:tgtEl>
                                          <p:spTgt spid="1658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5891">
                                            <p:txEl>
                                              <p:pRg st="2" end="2"/>
                                            </p:txEl>
                                          </p:spTgt>
                                        </p:tgtEl>
                                        <p:attrNameLst>
                                          <p:attrName>style.visibility</p:attrName>
                                        </p:attrNameLst>
                                      </p:cBhvr>
                                      <p:to>
                                        <p:strVal val="visible"/>
                                      </p:to>
                                    </p:set>
                                    <p:animEffect transition="in" filter="box(in)">
                                      <p:cBhvr>
                                        <p:cTn id="12" dur="500"/>
                                        <p:tgtEl>
                                          <p:spTgt spid="1658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65891">
                                            <p:txEl>
                                              <p:pRg st="3" end="3"/>
                                            </p:txEl>
                                          </p:spTgt>
                                        </p:tgtEl>
                                        <p:attrNameLst>
                                          <p:attrName>style.visibility</p:attrName>
                                        </p:attrNameLst>
                                      </p:cBhvr>
                                      <p:to>
                                        <p:strVal val="visible"/>
                                      </p:to>
                                    </p:set>
                                    <p:animEffect transition="in" filter="box(in)">
                                      <p:cBhvr>
                                        <p:cTn id="17" dur="500"/>
                                        <p:tgtEl>
                                          <p:spTgt spid="16589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65891">
                                            <p:txEl>
                                              <p:pRg st="4" end="4"/>
                                            </p:txEl>
                                          </p:spTgt>
                                        </p:tgtEl>
                                        <p:attrNameLst>
                                          <p:attrName>style.visibility</p:attrName>
                                        </p:attrNameLst>
                                      </p:cBhvr>
                                      <p:to>
                                        <p:strVal val="visible"/>
                                      </p:to>
                                    </p:set>
                                    <p:animEffect transition="in" filter="box(in)">
                                      <p:cBhvr>
                                        <p:cTn id="22" dur="500"/>
                                        <p:tgtEl>
                                          <p:spTgt spid="165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946900" y="5076826"/>
            <a:ext cx="1701800" cy="1460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t>STAR</a:t>
            </a:r>
            <a:endParaRPr lang="en-US" sz="3200" dirty="0"/>
          </a:p>
        </p:txBody>
      </p:sp>
      <p:sp>
        <p:nvSpPr>
          <p:cNvPr id="5" name="Oval 4"/>
          <p:cNvSpPr/>
          <p:nvPr/>
        </p:nvSpPr>
        <p:spPr>
          <a:xfrm>
            <a:off x="6946900" y="5076826"/>
            <a:ext cx="1701800" cy="1460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t>30</a:t>
            </a:r>
            <a:endParaRPr lang="en-US" sz="3200" dirty="0"/>
          </a:p>
        </p:txBody>
      </p:sp>
      <p:sp>
        <p:nvSpPr>
          <p:cNvPr id="6" name="Oval 5"/>
          <p:cNvSpPr/>
          <p:nvPr/>
        </p:nvSpPr>
        <p:spPr>
          <a:xfrm>
            <a:off x="6946900" y="5076826"/>
            <a:ext cx="1701800" cy="1460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t>29</a:t>
            </a:r>
            <a:endParaRPr lang="en-US" sz="3200" dirty="0"/>
          </a:p>
        </p:txBody>
      </p:sp>
      <p:sp>
        <p:nvSpPr>
          <p:cNvPr id="7" name="Oval 6"/>
          <p:cNvSpPr/>
          <p:nvPr/>
        </p:nvSpPr>
        <p:spPr>
          <a:xfrm>
            <a:off x="6946900" y="5076826"/>
            <a:ext cx="1701800" cy="1460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t>28</a:t>
            </a:r>
            <a:endParaRPr lang="en-US" sz="3200" dirty="0"/>
          </a:p>
        </p:txBody>
      </p:sp>
      <p:sp>
        <p:nvSpPr>
          <p:cNvPr id="9" name="Oval 8"/>
          <p:cNvSpPr/>
          <p:nvPr/>
        </p:nvSpPr>
        <p:spPr>
          <a:xfrm>
            <a:off x="6946900" y="5076826"/>
            <a:ext cx="1701800" cy="1460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t>27</a:t>
            </a:r>
            <a:endParaRPr lang="en-US" sz="3200" dirty="0"/>
          </a:p>
        </p:txBody>
      </p:sp>
      <p:sp>
        <p:nvSpPr>
          <p:cNvPr id="10" name="Oval 9"/>
          <p:cNvSpPr/>
          <p:nvPr/>
        </p:nvSpPr>
        <p:spPr>
          <a:xfrm>
            <a:off x="6946900" y="5076826"/>
            <a:ext cx="1701800" cy="1460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t>26</a:t>
            </a:r>
            <a:endParaRPr lang="en-US" sz="3200" dirty="0"/>
          </a:p>
        </p:txBody>
      </p:sp>
      <p:sp>
        <p:nvSpPr>
          <p:cNvPr id="11" name="Oval 10"/>
          <p:cNvSpPr/>
          <p:nvPr/>
        </p:nvSpPr>
        <p:spPr>
          <a:xfrm>
            <a:off x="6946900" y="5076826"/>
            <a:ext cx="1701800" cy="1460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t>25</a:t>
            </a:r>
            <a:endParaRPr lang="en-US" sz="3200" dirty="0"/>
          </a:p>
        </p:txBody>
      </p:sp>
      <p:sp>
        <p:nvSpPr>
          <p:cNvPr id="12" name="Oval 11"/>
          <p:cNvSpPr/>
          <p:nvPr/>
        </p:nvSpPr>
        <p:spPr>
          <a:xfrm>
            <a:off x="6946900" y="5076826"/>
            <a:ext cx="1701800" cy="1460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t>24</a:t>
            </a:r>
            <a:endParaRPr lang="en-US" sz="3200" dirty="0"/>
          </a:p>
        </p:txBody>
      </p:sp>
      <p:sp>
        <p:nvSpPr>
          <p:cNvPr id="13" name="Oval 12"/>
          <p:cNvSpPr/>
          <p:nvPr/>
        </p:nvSpPr>
        <p:spPr>
          <a:xfrm>
            <a:off x="6946900" y="5076826"/>
            <a:ext cx="1701800" cy="1460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t>23</a:t>
            </a:r>
            <a:endParaRPr lang="en-US" sz="3200" dirty="0"/>
          </a:p>
        </p:txBody>
      </p:sp>
      <p:sp>
        <p:nvSpPr>
          <p:cNvPr id="14" name="Oval 13"/>
          <p:cNvSpPr/>
          <p:nvPr/>
        </p:nvSpPr>
        <p:spPr>
          <a:xfrm>
            <a:off x="6946900" y="5076826"/>
            <a:ext cx="1701800" cy="1460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t>22</a:t>
            </a:r>
            <a:endParaRPr lang="en-US" sz="3200" dirty="0"/>
          </a:p>
        </p:txBody>
      </p:sp>
      <p:sp>
        <p:nvSpPr>
          <p:cNvPr id="15" name="Oval 14"/>
          <p:cNvSpPr/>
          <p:nvPr/>
        </p:nvSpPr>
        <p:spPr>
          <a:xfrm>
            <a:off x="6946900" y="5076826"/>
            <a:ext cx="1701800" cy="1460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t>21</a:t>
            </a:r>
            <a:endParaRPr lang="en-US" sz="3200" dirty="0"/>
          </a:p>
        </p:txBody>
      </p:sp>
      <p:sp>
        <p:nvSpPr>
          <p:cNvPr id="16" name="Oval 15"/>
          <p:cNvSpPr/>
          <p:nvPr/>
        </p:nvSpPr>
        <p:spPr>
          <a:xfrm>
            <a:off x="6946900" y="5076826"/>
            <a:ext cx="1701800" cy="1460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t>20</a:t>
            </a:r>
            <a:endParaRPr lang="en-US" sz="3200" dirty="0"/>
          </a:p>
        </p:txBody>
      </p:sp>
      <p:sp>
        <p:nvSpPr>
          <p:cNvPr id="17" name="Oval 16"/>
          <p:cNvSpPr/>
          <p:nvPr/>
        </p:nvSpPr>
        <p:spPr>
          <a:xfrm>
            <a:off x="6946900" y="5076826"/>
            <a:ext cx="1701800" cy="1460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t>19</a:t>
            </a:r>
            <a:endParaRPr lang="en-US" sz="3200" dirty="0"/>
          </a:p>
        </p:txBody>
      </p:sp>
      <p:sp>
        <p:nvSpPr>
          <p:cNvPr id="18" name="Oval 17"/>
          <p:cNvSpPr/>
          <p:nvPr/>
        </p:nvSpPr>
        <p:spPr>
          <a:xfrm>
            <a:off x="6946900" y="5076826"/>
            <a:ext cx="1701800" cy="1460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t>18</a:t>
            </a:r>
            <a:endParaRPr lang="en-US" sz="3200" dirty="0"/>
          </a:p>
        </p:txBody>
      </p:sp>
      <p:sp>
        <p:nvSpPr>
          <p:cNvPr id="19" name="Oval 18"/>
          <p:cNvSpPr/>
          <p:nvPr/>
        </p:nvSpPr>
        <p:spPr>
          <a:xfrm>
            <a:off x="6946900" y="5076826"/>
            <a:ext cx="1701800" cy="1460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t>17</a:t>
            </a:r>
            <a:endParaRPr lang="en-US" sz="3200" dirty="0"/>
          </a:p>
        </p:txBody>
      </p:sp>
      <p:sp>
        <p:nvSpPr>
          <p:cNvPr id="20" name="Oval 19"/>
          <p:cNvSpPr/>
          <p:nvPr/>
        </p:nvSpPr>
        <p:spPr>
          <a:xfrm>
            <a:off x="6946900" y="5076826"/>
            <a:ext cx="1701800" cy="1460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t>16</a:t>
            </a:r>
            <a:endParaRPr lang="en-US" sz="3200" dirty="0"/>
          </a:p>
        </p:txBody>
      </p:sp>
      <p:sp>
        <p:nvSpPr>
          <p:cNvPr id="21" name="Oval 20"/>
          <p:cNvSpPr/>
          <p:nvPr/>
        </p:nvSpPr>
        <p:spPr>
          <a:xfrm>
            <a:off x="6946900" y="5076826"/>
            <a:ext cx="1701800" cy="1460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t>15</a:t>
            </a:r>
            <a:endParaRPr lang="en-US" sz="3200" dirty="0"/>
          </a:p>
        </p:txBody>
      </p:sp>
      <p:sp>
        <p:nvSpPr>
          <p:cNvPr id="22" name="Oval 21"/>
          <p:cNvSpPr/>
          <p:nvPr/>
        </p:nvSpPr>
        <p:spPr>
          <a:xfrm>
            <a:off x="6946900" y="5076826"/>
            <a:ext cx="1701800" cy="1460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t>14</a:t>
            </a:r>
            <a:endParaRPr lang="en-US" sz="3200" dirty="0"/>
          </a:p>
        </p:txBody>
      </p:sp>
      <p:sp>
        <p:nvSpPr>
          <p:cNvPr id="23" name="Oval 22"/>
          <p:cNvSpPr/>
          <p:nvPr/>
        </p:nvSpPr>
        <p:spPr>
          <a:xfrm>
            <a:off x="6946900" y="5076826"/>
            <a:ext cx="1701800" cy="1460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t>13</a:t>
            </a:r>
            <a:endParaRPr lang="en-US" sz="3200" dirty="0"/>
          </a:p>
        </p:txBody>
      </p:sp>
      <p:sp>
        <p:nvSpPr>
          <p:cNvPr id="24" name="Oval 23"/>
          <p:cNvSpPr/>
          <p:nvPr/>
        </p:nvSpPr>
        <p:spPr>
          <a:xfrm>
            <a:off x="6946900" y="5076826"/>
            <a:ext cx="1701800" cy="1460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t>12</a:t>
            </a:r>
            <a:endParaRPr lang="en-US" sz="3200" dirty="0"/>
          </a:p>
        </p:txBody>
      </p:sp>
      <p:sp>
        <p:nvSpPr>
          <p:cNvPr id="25" name="Oval 24"/>
          <p:cNvSpPr/>
          <p:nvPr/>
        </p:nvSpPr>
        <p:spPr>
          <a:xfrm>
            <a:off x="6946900" y="5076826"/>
            <a:ext cx="1701800" cy="1460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t>11</a:t>
            </a:r>
            <a:endParaRPr lang="en-US" sz="3200" dirty="0"/>
          </a:p>
        </p:txBody>
      </p:sp>
      <p:sp>
        <p:nvSpPr>
          <p:cNvPr id="26" name="Oval 25"/>
          <p:cNvSpPr/>
          <p:nvPr/>
        </p:nvSpPr>
        <p:spPr>
          <a:xfrm>
            <a:off x="6946900" y="5076826"/>
            <a:ext cx="1701800" cy="1460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t>10</a:t>
            </a:r>
            <a:endParaRPr lang="en-US" sz="3200" dirty="0"/>
          </a:p>
        </p:txBody>
      </p:sp>
      <p:sp>
        <p:nvSpPr>
          <p:cNvPr id="27" name="Oval 26"/>
          <p:cNvSpPr/>
          <p:nvPr/>
        </p:nvSpPr>
        <p:spPr>
          <a:xfrm>
            <a:off x="6946900" y="5076826"/>
            <a:ext cx="1701800" cy="1460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t>9</a:t>
            </a:r>
            <a:endParaRPr lang="en-US" sz="3200" dirty="0"/>
          </a:p>
        </p:txBody>
      </p:sp>
      <p:sp>
        <p:nvSpPr>
          <p:cNvPr id="28" name="Oval 27"/>
          <p:cNvSpPr/>
          <p:nvPr/>
        </p:nvSpPr>
        <p:spPr>
          <a:xfrm>
            <a:off x="6946900" y="5076826"/>
            <a:ext cx="1701800" cy="1460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t>8</a:t>
            </a:r>
            <a:endParaRPr lang="en-US" sz="3200" dirty="0"/>
          </a:p>
        </p:txBody>
      </p:sp>
      <p:sp>
        <p:nvSpPr>
          <p:cNvPr id="29" name="Oval 28"/>
          <p:cNvSpPr/>
          <p:nvPr/>
        </p:nvSpPr>
        <p:spPr>
          <a:xfrm>
            <a:off x="6946900" y="5076826"/>
            <a:ext cx="1701800" cy="1460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t>7</a:t>
            </a:r>
            <a:endParaRPr lang="en-US" sz="3200" dirty="0"/>
          </a:p>
        </p:txBody>
      </p:sp>
      <p:sp>
        <p:nvSpPr>
          <p:cNvPr id="30" name="Oval 29"/>
          <p:cNvSpPr/>
          <p:nvPr/>
        </p:nvSpPr>
        <p:spPr>
          <a:xfrm>
            <a:off x="6946900" y="5076826"/>
            <a:ext cx="1701800" cy="1460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t>6</a:t>
            </a:r>
            <a:endParaRPr lang="en-US" sz="3200" dirty="0"/>
          </a:p>
        </p:txBody>
      </p:sp>
      <p:sp>
        <p:nvSpPr>
          <p:cNvPr id="31" name="Oval 30"/>
          <p:cNvSpPr/>
          <p:nvPr/>
        </p:nvSpPr>
        <p:spPr>
          <a:xfrm>
            <a:off x="6946900" y="5076826"/>
            <a:ext cx="1701800" cy="14605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rgbClr val="FF0000"/>
                </a:solidFill>
              </a:rPr>
              <a:t>5</a:t>
            </a:r>
            <a:endParaRPr lang="en-US" sz="3200" dirty="0">
              <a:solidFill>
                <a:srgbClr val="FF0000"/>
              </a:solidFill>
            </a:endParaRPr>
          </a:p>
        </p:txBody>
      </p:sp>
      <p:sp>
        <p:nvSpPr>
          <p:cNvPr id="32" name="Oval 31"/>
          <p:cNvSpPr/>
          <p:nvPr/>
        </p:nvSpPr>
        <p:spPr>
          <a:xfrm>
            <a:off x="6946900" y="5076826"/>
            <a:ext cx="1701800" cy="14605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rgbClr val="FF0000"/>
                </a:solidFill>
              </a:rPr>
              <a:t>4</a:t>
            </a:r>
            <a:endParaRPr lang="en-US" sz="3200" dirty="0">
              <a:solidFill>
                <a:srgbClr val="FF0000"/>
              </a:solidFill>
            </a:endParaRPr>
          </a:p>
        </p:txBody>
      </p:sp>
      <p:sp>
        <p:nvSpPr>
          <p:cNvPr id="33" name="Oval 32"/>
          <p:cNvSpPr/>
          <p:nvPr/>
        </p:nvSpPr>
        <p:spPr>
          <a:xfrm>
            <a:off x="6946900" y="5076826"/>
            <a:ext cx="1701800" cy="14605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rgbClr val="FF0000"/>
                </a:solidFill>
              </a:rPr>
              <a:t>3</a:t>
            </a:r>
            <a:endParaRPr lang="en-US" sz="3200" dirty="0">
              <a:solidFill>
                <a:srgbClr val="FF0000"/>
              </a:solidFill>
            </a:endParaRPr>
          </a:p>
        </p:txBody>
      </p:sp>
      <p:sp>
        <p:nvSpPr>
          <p:cNvPr id="34" name="Oval 33"/>
          <p:cNvSpPr/>
          <p:nvPr/>
        </p:nvSpPr>
        <p:spPr>
          <a:xfrm>
            <a:off x="6946900" y="5076826"/>
            <a:ext cx="1701800" cy="14605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rgbClr val="FF0000"/>
                </a:solidFill>
              </a:rPr>
              <a:t>2</a:t>
            </a:r>
            <a:endParaRPr lang="en-US" sz="3200" dirty="0">
              <a:solidFill>
                <a:srgbClr val="FF0000"/>
              </a:solidFill>
            </a:endParaRPr>
          </a:p>
        </p:txBody>
      </p:sp>
      <p:sp>
        <p:nvSpPr>
          <p:cNvPr id="35" name="Oval 34"/>
          <p:cNvSpPr/>
          <p:nvPr/>
        </p:nvSpPr>
        <p:spPr>
          <a:xfrm>
            <a:off x="6946900" y="5076826"/>
            <a:ext cx="1701800" cy="14605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rgbClr val="FF0000"/>
                </a:solidFill>
              </a:rPr>
              <a:t>1</a:t>
            </a:r>
            <a:endParaRPr lang="en-US" sz="3200" dirty="0">
              <a:solidFill>
                <a:srgbClr val="FF0000"/>
              </a:solidFill>
            </a:endParaRPr>
          </a:p>
        </p:txBody>
      </p:sp>
      <p:sp>
        <p:nvSpPr>
          <p:cNvPr id="36" name="Oval 35"/>
          <p:cNvSpPr/>
          <p:nvPr/>
        </p:nvSpPr>
        <p:spPr>
          <a:xfrm>
            <a:off x="6946900" y="5076826"/>
            <a:ext cx="1701800" cy="14605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rgbClr val="FF0000"/>
                </a:solidFill>
              </a:rPr>
              <a:t>END</a:t>
            </a:r>
            <a:endParaRPr lang="en-US" sz="3200" dirty="0">
              <a:solidFill>
                <a:srgbClr val="FF0000"/>
              </a:solidFill>
            </a:endParaRPr>
          </a:p>
        </p:txBody>
      </p:sp>
      <p:sp>
        <p:nvSpPr>
          <p:cNvPr id="41" name="Cloud Callout 40"/>
          <p:cNvSpPr/>
          <p:nvPr/>
        </p:nvSpPr>
        <p:spPr>
          <a:xfrm>
            <a:off x="1587500" y="1676401"/>
            <a:ext cx="4813300" cy="2044700"/>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002060"/>
                </a:solidFill>
              </a:rPr>
              <a:t>Công trình này được xây dựng vào các năm 1070 và 1076.</a:t>
            </a:r>
            <a:endParaRPr lang="en-US" sz="2400" dirty="0">
              <a:solidFill>
                <a:srgbClr val="002060"/>
              </a:solidFill>
            </a:endParaRPr>
          </a:p>
        </p:txBody>
      </p:sp>
      <p:sp>
        <p:nvSpPr>
          <p:cNvPr id="42" name="Cloud Callout 41"/>
          <p:cNvSpPr/>
          <p:nvPr/>
        </p:nvSpPr>
        <p:spPr>
          <a:xfrm>
            <a:off x="2097748" y="1666875"/>
            <a:ext cx="3591853" cy="1892300"/>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002060"/>
                </a:solidFill>
              </a:rPr>
              <a:t>Đây là nơi thờ Khổng Tử</a:t>
            </a:r>
            <a:endParaRPr lang="en-US" sz="2400" dirty="0">
              <a:solidFill>
                <a:srgbClr val="002060"/>
              </a:solidFill>
            </a:endParaRPr>
          </a:p>
        </p:txBody>
      </p:sp>
      <p:sp>
        <p:nvSpPr>
          <p:cNvPr id="43" name="Cloud Callout 42"/>
          <p:cNvSpPr/>
          <p:nvPr/>
        </p:nvSpPr>
        <p:spPr>
          <a:xfrm>
            <a:off x="1612899" y="1830388"/>
            <a:ext cx="4910602" cy="1736725"/>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002060"/>
                </a:solidFill>
              </a:rPr>
              <a:t>Nơi đây được coi là trường đại học đầu tiên của nước ta</a:t>
            </a:r>
            <a:endParaRPr lang="en-US" sz="2400" dirty="0">
              <a:solidFill>
                <a:srgbClr val="002060"/>
              </a:solidFill>
            </a:endParaRPr>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605" y="1216025"/>
            <a:ext cx="6498297" cy="5514976"/>
          </a:xfrm>
          <a:prstGeom prst="rect">
            <a:avLst/>
          </a:prstGeom>
        </p:spPr>
      </p:pic>
      <p:sp>
        <p:nvSpPr>
          <p:cNvPr id="2" name="TextBox 1"/>
          <p:cNvSpPr txBox="1"/>
          <p:nvPr/>
        </p:nvSpPr>
        <p:spPr>
          <a:xfrm>
            <a:off x="1403350" y="502921"/>
            <a:ext cx="6769100" cy="584775"/>
          </a:xfrm>
          <a:prstGeom prst="rect">
            <a:avLst/>
          </a:prstGeom>
          <a:noFill/>
        </p:spPr>
        <p:txBody>
          <a:bodyPr wrap="square" rtlCol="0">
            <a:spAutoFit/>
          </a:bodyPr>
          <a:lstStyle/>
          <a:p>
            <a:r>
              <a:rPr lang="vi-VN" sz="3200" dirty="0" smtClean="0">
                <a:latin typeface="Times New Roman" pitchFamily="18" charset="0"/>
                <a:cs typeface="Times New Roman" pitchFamily="18" charset="0"/>
              </a:rPr>
              <a:t>a. Giáo dục:</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14130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999"/>
                                          </p:stCondLst>
                                        </p:cTn>
                                        <p:tgtEl>
                                          <p:spTgt spid="6"/>
                                        </p:tgtEl>
                                        <p:attrNameLst>
                                          <p:attrName>style.visibility</p:attrName>
                                        </p:attrNameLst>
                                      </p:cBhvr>
                                      <p:to>
                                        <p:strVal val="visible"/>
                                      </p:to>
                                    </p:set>
                                  </p:childTnLst>
                                </p:cTn>
                              </p:par>
                              <p:par>
                                <p:cTn id="10" presetID="22" presetClass="entr" presetSubtype="4"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500"/>
                                        <p:tgtEl>
                                          <p:spTgt spid="41"/>
                                        </p:tgtEl>
                                      </p:cBhvr>
                                    </p:animEffec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999"/>
                                          </p:stCondLst>
                                        </p:cTn>
                                        <p:tgtEl>
                                          <p:spTgt spid="7"/>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999"/>
                                          </p:stCondLst>
                                        </p:cTn>
                                        <p:tgtEl>
                                          <p:spTgt spid="9"/>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0"/>
                                  </p:stCondLst>
                                  <p:childTnLst>
                                    <p:set>
                                      <p:cBhvr>
                                        <p:cTn id="21" dur="1" fill="hold">
                                          <p:stCondLst>
                                            <p:cond delay="999"/>
                                          </p:stCondLst>
                                        </p:cTn>
                                        <p:tgtEl>
                                          <p:spTgt spid="10"/>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0"/>
                                  </p:stCondLst>
                                  <p:childTnLst>
                                    <p:set>
                                      <p:cBhvr>
                                        <p:cTn id="24" dur="1" fill="hold">
                                          <p:stCondLst>
                                            <p:cond delay="999"/>
                                          </p:stCondLst>
                                        </p:cTn>
                                        <p:tgtEl>
                                          <p:spTgt spid="11"/>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0"/>
                                  </p:stCondLst>
                                  <p:childTnLst>
                                    <p:set>
                                      <p:cBhvr>
                                        <p:cTn id="27" dur="1" fill="hold">
                                          <p:stCondLst>
                                            <p:cond delay="999"/>
                                          </p:stCondLst>
                                        </p:cTn>
                                        <p:tgtEl>
                                          <p:spTgt spid="12"/>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0"/>
                                  </p:stCondLst>
                                  <p:childTnLst>
                                    <p:set>
                                      <p:cBhvr>
                                        <p:cTn id="30" dur="1" fill="hold">
                                          <p:stCondLst>
                                            <p:cond delay="999"/>
                                          </p:stCondLst>
                                        </p:cTn>
                                        <p:tgtEl>
                                          <p:spTgt spid="13"/>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grpId="0" nodeType="afterEffect">
                                  <p:stCondLst>
                                    <p:cond delay="0"/>
                                  </p:stCondLst>
                                  <p:childTnLst>
                                    <p:set>
                                      <p:cBhvr>
                                        <p:cTn id="33" dur="1" fill="hold">
                                          <p:stCondLst>
                                            <p:cond delay="999"/>
                                          </p:stCondLst>
                                        </p:cTn>
                                        <p:tgtEl>
                                          <p:spTgt spid="14"/>
                                        </p:tgtEl>
                                        <p:attrNameLst>
                                          <p:attrName>style.visibility</p:attrName>
                                        </p:attrNameLst>
                                      </p:cBhvr>
                                      <p:to>
                                        <p:strVal val="visible"/>
                                      </p:to>
                                    </p:set>
                                  </p:childTnLst>
                                </p:cTn>
                              </p:par>
                            </p:childTnLst>
                          </p:cTn>
                        </p:par>
                        <p:par>
                          <p:cTn id="34" fill="hold">
                            <p:stCondLst>
                              <p:cond delay="9000"/>
                            </p:stCondLst>
                            <p:childTnLst>
                              <p:par>
                                <p:cTn id="35" presetID="1" presetClass="entr" presetSubtype="0" fill="hold" grpId="0" nodeType="afterEffect">
                                  <p:stCondLst>
                                    <p:cond delay="0"/>
                                  </p:stCondLst>
                                  <p:childTnLst>
                                    <p:set>
                                      <p:cBhvr>
                                        <p:cTn id="36" dur="1" fill="hold">
                                          <p:stCondLst>
                                            <p:cond delay="999"/>
                                          </p:stCondLst>
                                        </p:cTn>
                                        <p:tgtEl>
                                          <p:spTgt spid="15"/>
                                        </p:tgtEl>
                                        <p:attrNameLst>
                                          <p:attrName>style.visibility</p:attrName>
                                        </p:attrNameLst>
                                      </p:cBhvr>
                                      <p:to>
                                        <p:strVal val="visible"/>
                                      </p:to>
                                    </p:set>
                                  </p:childTnLst>
                                </p:cTn>
                              </p:par>
                            </p:childTnLst>
                          </p:cTn>
                        </p:par>
                        <p:par>
                          <p:cTn id="37" fill="hold">
                            <p:stCondLst>
                              <p:cond delay="10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cTn>
                              </p:par>
                              <p:par>
                                <p:cTn id="40" presetID="22" presetClass="exit" presetSubtype="4" fill="hold" grpId="1" nodeType="withEffect">
                                  <p:stCondLst>
                                    <p:cond delay="0"/>
                                  </p:stCondLst>
                                  <p:childTnLst>
                                    <p:animEffect transition="out" filter="wipe(down)">
                                      <p:cBhvr>
                                        <p:cTn id="41" dur="500"/>
                                        <p:tgtEl>
                                          <p:spTgt spid="41"/>
                                        </p:tgtEl>
                                      </p:cBhvr>
                                    </p:animEffect>
                                    <p:set>
                                      <p:cBhvr>
                                        <p:cTn id="42" dur="1" fill="hold">
                                          <p:stCondLst>
                                            <p:cond delay="499"/>
                                          </p:stCondLst>
                                        </p:cTn>
                                        <p:tgtEl>
                                          <p:spTgt spid="41"/>
                                        </p:tgtEl>
                                        <p:attrNameLst>
                                          <p:attrName>style.visibility</p:attrName>
                                        </p:attrNameLst>
                                      </p:cBhvr>
                                      <p:to>
                                        <p:strVal val="hidden"/>
                                      </p:to>
                                    </p:set>
                                  </p:childTnLst>
                                </p:cTn>
                              </p:par>
                            </p:childTnLst>
                          </p:cTn>
                        </p:par>
                        <p:par>
                          <p:cTn id="43" fill="hold">
                            <p:stCondLst>
                              <p:cond delay="11000"/>
                            </p:stCondLst>
                            <p:childTnLst>
                              <p:par>
                                <p:cTn id="44" presetID="6" presetClass="entr" presetSubtype="16"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circle(in)">
                                      <p:cBhvr>
                                        <p:cTn id="46" dur="2000"/>
                                        <p:tgtEl>
                                          <p:spTgt spid="43"/>
                                        </p:tgtEl>
                                      </p:cBhvr>
                                    </p:animEffect>
                                  </p:childTnLst>
                                </p:cTn>
                              </p:par>
                              <p:par>
                                <p:cTn id="47" presetID="1" presetClass="entr" presetSubtype="0" fill="hold" grpId="0" nodeType="withEffect">
                                  <p:stCondLst>
                                    <p:cond delay="0"/>
                                  </p:stCondLst>
                                  <p:childTnLst>
                                    <p:set>
                                      <p:cBhvr>
                                        <p:cTn id="48" dur="1" fill="hold">
                                          <p:stCondLst>
                                            <p:cond delay="999"/>
                                          </p:stCondLst>
                                        </p:cTn>
                                        <p:tgtEl>
                                          <p:spTgt spid="17"/>
                                        </p:tgtEl>
                                        <p:attrNameLst>
                                          <p:attrName>style.visibility</p:attrName>
                                        </p:attrNameLst>
                                      </p:cBhvr>
                                      <p:to>
                                        <p:strVal val="visible"/>
                                      </p:to>
                                    </p:set>
                                  </p:childTnLst>
                                </p:cTn>
                              </p:par>
                            </p:childTnLst>
                          </p:cTn>
                        </p:par>
                        <p:par>
                          <p:cTn id="49" fill="hold">
                            <p:stCondLst>
                              <p:cond delay="13000"/>
                            </p:stCondLst>
                            <p:childTnLst>
                              <p:par>
                                <p:cTn id="50" presetID="1" presetClass="entr" presetSubtype="0" fill="hold" grpId="0" nodeType="afterEffect">
                                  <p:stCondLst>
                                    <p:cond delay="0"/>
                                  </p:stCondLst>
                                  <p:childTnLst>
                                    <p:set>
                                      <p:cBhvr>
                                        <p:cTn id="51" dur="1" fill="hold">
                                          <p:stCondLst>
                                            <p:cond delay="999"/>
                                          </p:stCondLst>
                                        </p:cTn>
                                        <p:tgtEl>
                                          <p:spTgt spid="18"/>
                                        </p:tgtEl>
                                        <p:attrNameLst>
                                          <p:attrName>style.visibility</p:attrName>
                                        </p:attrNameLst>
                                      </p:cBhvr>
                                      <p:to>
                                        <p:strVal val="visible"/>
                                      </p:to>
                                    </p:set>
                                  </p:childTnLst>
                                </p:cTn>
                              </p:par>
                            </p:childTnLst>
                          </p:cTn>
                        </p:par>
                        <p:par>
                          <p:cTn id="52" fill="hold">
                            <p:stCondLst>
                              <p:cond delay="14000"/>
                            </p:stCondLst>
                            <p:childTnLst>
                              <p:par>
                                <p:cTn id="53" presetID="1" presetClass="entr" presetSubtype="0" fill="hold" grpId="0" nodeType="afterEffect">
                                  <p:stCondLst>
                                    <p:cond delay="0"/>
                                  </p:stCondLst>
                                  <p:childTnLst>
                                    <p:set>
                                      <p:cBhvr>
                                        <p:cTn id="54" dur="1" fill="hold">
                                          <p:stCondLst>
                                            <p:cond delay="999"/>
                                          </p:stCondLst>
                                        </p:cTn>
                                        <p:tgtEl>
                                          <p:spTgt spid="19"/>
                                        </p:tgtEl>
                                        <p:attrNameLst>
                                          <p:attrName>style.visibility</p:attrName>
                                        </p:attrNameLst>
                                      </p:cBhvr>
                                      <p:to>
                                        <p:strVal val="visible"/>
                                      </p:to>
                                    </p:set>
                                  </p:childTnLst>
                                </p:cTn>
                              </p:par>
                            </p:childTnLst>
                          </p:cTn>
                        </p:par>
                        <p:par>
                          <p:cTn id="55" fill="hold">
                            <p:stCondLst>
                              <p:cond delay="15000"/>
                            </p:stCondLst>
                            <p:childTnLst>
                              <p:par>
                                <p:cTn id="56" presetID="1" presetClass="entr" presetSubtype="0" fill="hold" grpId="0" nodeType="afterEffect">
                                  <p:stCondLst>
                                    <p:cond delay="0"/>
                                  </p:stCondLst>
                                  <p:childTnLst>
                                    <p:set>
                                      <p:cBhvr>
                                        <p:cTn id="57" dur="1" fill="hold">
                                          <p:stCondLst>
                                            <p:cond delay="999"/>
                                          </p:stCondLst>
                                        </p:cTn>
                                        <p:tgtEl>
                                          <p:spTgt spid="20"/>
                                        </p:tgtEl>
                                        <p:attrNameLst>
                                          <p:attrName>style.visibility</p:attrName>
                                        </p:attrNameLst>
                                      </p:cBhvr>
                                      <p:to>
                                        <p:strVal val="visible"/>
                                      </p:to>
                                    </p:set>
                                  </p:childTnLst>
                                </p:cTn>
                              </p:par>
                            </p:childTnLst>
                          </p:cTn>
                        </p:par>
                        <p:par>
                          <p:cTn id="58" fill="hold">
                            <p:stCondLst>
                              <p:cond delay="16000"/>
                            </p:stCondLst>
                            <p:childTnLst>
                              <p:par>
                                <p:cTn id="59" presetID="1" presetClass="entr" presetSubtype="0" fill="hold" grpId="0" nodeType="afterEffect">
                                  <p:stCondLst>
                                    <p:cond delay="0"/>
                                  </p:stCondLst>
                                  <p:childTnLst>
                                    <p:set>
                                      <p:cBhvr>
                                        <p:cTn id="60" dur="1" fill="hold">
                                          <p:stCondLst>
                                            <p:cond delay="999"/>
                                          </p:stCondLst>
                                        </p:cTn>
                                        <p:tgtEl>
                                          <p:spTgt spid="21"/>
                                        </p:tgtEl>
                                        <p:attrNameLst>
                                          <p:attrName>style.visibility</p:attrName>
                                        </p:attrNameLst>
                                      </p:cBhvr>
                                      <p:to>
                                        <p:strVal val="visible"/>
                                      </p:to>
                                    </p:set>
                                  </p:childTnLst>
                                </p:cTn>
                              </p:par>
                            </p:childTnLst>
                          </p:cTn>
                        </p:par>
                        <p:par>
                          <p:cTn id="61" fill="hold">
                            <p:stCondLst>
                              <p:cond delay="17000"/>
                            </p:stCondLst>
                            <p:childTnLst>
                              <p:par>
                                <p:cTn id="62" presetID="1" presetClass="entr" presetSubtype="0" fill="hold" grpId="0" nodeType="afterEffect">
                                  <p:stCondLst>
                                    <p:cond delay="0"/>
                                  </p:stCondLst>
                                  <p:childTnLst>
                                    <p:set>
                                      <p:cBhvr>
                                        <p:cTn id="63" dur="1" fill="hold">
                                          <p:stCondLst>
                                            <p:cond delay="999"/>
                                          </p:stCondLst>
                                        </p:cTn>
                                        <p:tgtEl>
                                          <p:spTgt spid="22"/>
                                        </p:tgtEl>
                                        <p:attrNameLst>
                                          <p:attrName>style.visibility</p:attrName>
                                        </p:attrNameLst>
                                      </p:cBhvr>
                                      <p:to>
                                        <p:strVal val="visible"/>
                                      </p:to>
                                    </p:set>
                                  </p:childTnLst>
                                </p:cTn>
                              </p:par>
                            </p:childTnLst>
                          </p:cTn>
                        </p:par>
                        <p:par>
                          <p:cTn id="64" fill="hold">
                            <p:stCondLst>
                              <p:cond delay="18000"/>
                            </p:stCondLst>
                            <p:childTnLst>
                              <p:par>
                                <p:cTn id="65" presetID="1" presetClass="entr" presetSubtype="0" fill="hold" grpId="0" nodeType="afterEffect">
                                  <p:stCondLst>
                                    <p:cond delay="0"/>
                                  </p:stCondLst>
                                  <p:childTnLst>
                                    <p:set>
                                      <p:cBhvr>
                                        <p:cTn id="66" dur="1" fill="hold">
                                          <p:stCondLst>
                                            <p:cond delay="999"/>
                                          </p:stCondLst>
                                        </p:cTn>
                                        <p:tgtEl>
                                          <p:spTgt spid="23"/>
                                        </p:tgtEl>
                                        <p:attrNameLst>
                                          <p:attrName>style.visibility</p:attrName>
                                        </p:attrNameLst>
                                      </p:cBhvr>
                                      <p:to>
                                        <p:strVal val="visible"/>
                                      </p:to>
                                    </p:set>
                                  </p:childTnLst>
                                </p:cTn>
                              </p:par>
                            </p:childTnLst>
                          </p:cTn>
                        </p:par>
                        <p:par>
                          <p:cTn id="67" fill="hold">
                            <p:stCondLst>
                              <p:cond delay="19000"/>
                            </p:stCondLst>
                            <p:childTnLst>
                              <p:par>
                                <p:cTn id="68" presetID="1" presetClass="entr" presetSubtype="0" fill="hold" grpId="0" nodeType="afterEffect">
                                  <p:stCondLst>
                                    <p:cond delay="0"/>
                                  </p:stCondLst>
                                  <p:childTnLst>
                                    <p:set>
                                      <p:cBhvr>
                                        <p:cTn id="69" dur="1" fill="hold">
                                          <p:stCondLst>
                                            <p:cond delay="999"/>
                                          </p:stCondLst>
                                        </p:cTn>
                                        <p:tgtEl>
                                          <p:spTgt spid="24"/>
                                        </p:tgtEl>
                                        <p:attrNameLst>
                                          <p:attrName>style.visibility</p:attrName>
                                        </p:attrNameLst>
                                      </p:cBhvr>
                                      <p:to>
                                        <p:strVal val="visible"/>
                                      </p:to>
                                    </p:set>
                                  </p:childTnLst>
                                </p:cTn>
                              </p:par>
                            </p:childTnLst>
                          </p:cTn>
                        </p:par>
                        <p:par>
                          <p:cTn id="70" fill="hold">
                            <p:stCondLst>
                              <p:cond delay="20000"/>
                            </p:stCondLst>
                            <p:childTnLst>
                              <p:par>
                                <p:cTn id="71" presetID="1" presetClass="entr" presetSubtype="0" fill="hold" grpId="0" nodeType="afterEffect">
                                  <p:stCondLst>
                                    <p:cond delay="0"/>
                                  </p:stCondLst>
                                  <p:childTnLst>
                                    <p:set>
                                      <p:cBhvr>
                                        <p:cTn id="72" dur="1" fill="hold">
                                          <p:stCondLst>
                                            <p:cond delay="999"/>
                                          </p:stCondLst>
                                        </p:cTn>
                                        <p:tgtEl>
                                          <p:spTgt spid="25"/>
                                        </p:tgtEl>
                                        <p:attrNameLst>
                                          <p:attrName>style.visibility</p:attrName>
                                        </p:attrNameLst>
                                      </p:cBhvr>
                                      <p:to>
                                        <p:strVal val="visible"/>
                                      </p:to>
                                    </p:set>
                                  </p:childTnLst>
                                </p:cTn>
                              </p:par>
                              <p:par>
                                <p:cTn id="73" presetID="22" presetClass="exit" presetSubtype="4" fill="hold" grpId="1" nodeType="withEffect">
                                  <p:stCondLst>
                                    <p:cond delay="0"/>
                                  </p:stCondLst>
                                  <p:childTnLst>
                                    <p:animEffect transition="out" filter="wipe(down)">
                                      <p:cBhvr>
                                        <p:cTn id="74" dur="500"/>
                                        <p:tgtEl>
                                          <p:spTgt spid="43"/>
                                        </p:tgtEl>
                                      </p:cBhvr>
                                    </p:animEffect>
                                    <p:set>
                                      <p:cBhvr>
                                        <p:cTn id="75" dur="1" fill="hold">
                                          <p:stCondLst>
                                            <p:cond delay="499"/>
                                          </p:stCondLst>
                                        </p:cTn>
                                        <p:tgtEl>
                                          <p:spTgt spid="43"/>
                                        </p:tgtEl>
                                        <p:attrNameLst>
                                          <p:attrName>style.visibility</p:attrName>
                                        </p:attrNameLst>
                                      </p:cBhvr>
                                      <p:to>
                                        <p:strVal val="hidden"/>
                                      </p:to>
                                    </p:set>
                                  </p:childTnLst>
                                </p:cTn>
                              </p:par>
                            </p:childTnLst>
                          </p:cTn>
                        </p:par>
                        <p:par>
                          <p:cTn id="76" fill="hold">
                            <p:stCondLst>
                              <p:cond delay="21000"/>
                            </p:stCondLst>
                            <p:childTnLst>
                              <p:par>
                                <p:cTn id="77" presetID="6" presetClass="entr" presetSubtype="16"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circle(in)">
                                      <p:cBhvr>
                                        <p:cTn id="79" dur="2000"/>
                                        <p:tgtEl>
                                          <p:spTgt spid="42"/>
                                        </p:tgtEl>
                                      </p:cBhvr>
                                    </p:animEffect>
                                  </p:childTnLst>
                                </p:cTn>
                              </p:par>
                              <p:par>
                                <p:cTn id="80" presetID="1" presetClass="entr" presetSubtype="0" fill="hold" grpId="0" nodeType="withEffect">
                                  <p:stCondLst>
                                    <p:cond delay="0"/>
                                  </p:stCondLst>
                                  <p:childTnLst>
                                    <p:set>
                                      <p:cBhvr>
                                        <p:cTn id="81" dur="1" fill="hold">
                                          <p:stCondLst>
                                            <p:cond delay="999"/>
                                          </p:stCondLst>
                                        </p:cTn>
                                        <p:tgtEl>
                                          <p:spTgt spid="26"/>
                                        </p:tgtEl>
                                        <p:attrNameLst>
                                          <p:attrName>style.visibility</p:attrName>
                                        </p:attrNameLst>
                                      </p:cBhvr>
                                      <p:to>
                                        <p:strVal val="visible"/>
                                      </p:to>
                                    </p:set>
                                  </p:childTnLst>
                                </p:cTn>
                              </p:par>
                            </p:childTnLst>
                          </p:cTn>
                        </p:par>
                        <p:par>
                          <p:cTn id="82" fill="hold">
                            <p:stCondLst>
                              <p:cond delay="23000"/>
                            </p:stCondLst>
                            <p:childTnLst>
                              <p:par>
                                <p:cTn id="83" presetID="1" presetClass="entr" presetSubtype="0" fill="hold" grpId="0" nodeType="afterEffect">
                                  <p:stCondLst>
                                    <p:cond delay="0"/>
                                  </p:stCondLst>
                                  <p:childTnLst>
                                    <p:set>
                                      <p:cBhvr>
                                        <p:cTn id="84" dur="1" fill="hold">
                                          <p:stCondLst>
                                            <p:cond delay="999"/>
                                          </p:stCondLst>
                                        </p:cTn>
                                        <p:tgtEl>
                                          <p:spTgt spid="27"/>
                                        </p:tgtEl>
                                        <p:attrNameLst>
                                          <p:attrName>style.visibility</p:attrName>
                                        </p:attrNameLst>
                                      </p:cBhvr>
                                      <p:to>
                                        <p:strVal val="visible"/>
                                      </p:to>
                                    </p:set>
                                  </p:childTnLst>
                                </p:cTn>
                              </p:par>
                            </p:childTnLst>
                          </p:cTn>
                        </p:par>
                        <p:par>
                          <p:cTn id="85" fill="hold">
                            <p:stCondLst>
                              <p:cond delay="24000"/>
                            </p:stCondLst>
                            <p:childTnLst>
                              <p:par>
                                <p:cTn id="86" presetID="1" presetClass="entr" presetSubtype="0" fill="hold" grpId="0" nodeType="afterEffect">
                                  <p:stCondLst>
                                    <p:cond delay="0"/>
                                  </p:stCondLst>
                                  <p:childTnLst>
                                    <p:set>
                                      <p:cBhvr>
                                        <p:cTn id="87" dur="1" fill="hold">
                                          <p:stCondLst>
                                            <p:cond delay="999"/>
                                          </p:stCondLst>
                                        </p:cTn>
                                        <p:tgtEl>
                                          <p:spTgt spid="28"/>
                                        </p:tgtEl>
                                        <p:attrNameLst>
                                          <p:attrName>style.visibility</p:attrName>
                                        </p:attrNameLst>
                                      </p:cBhvr>
                                      <p:to>
                                        <p:strVal val="visible"/>
                                      </p:to>
                                    </p:set>
                                  </p:childTnLst>
                                </p:cTn>
                              </p:par>
                            </p:childTnLst>
                          </p:cTn>
                        </p:par>
                        <p:par>
                          <p:cTn id="88" fill="hold">
                            <p:stCondLst>
                              <p:cond delay="25000"/>
                            </p:stCondLst>
                            <p:childTnLst>
                              <p:par>
                                <p:cTn id="89" presetID="1" presetClass="entr" presetSubtype="0" fill="hold" grpId="0" nodeType="afterEffect">
                                  <p:stCondLst>
                                    <p:cond delay="0"/>
                                  </p:stCondLst>
                                  <p:childTnLst>
                                    <p:set>
                                      <p:cBhvr>
                                        <p:cTn id="90" dur="1" fill="hold">
                                          <p:stCondLst>
                                            <p:cond delay="999"/>
                                          </p:stCondLst>
                                        </p:cTn>
                                        <p:tgtEl>
                                          <p:spTgt spid="29"/>
                                        </p:tgtEl>
                                        <p:attrNameLst>
                                          <p:attrName>style.visibility</p:attrName>
                                        </p:attrNameLst>
                                      </p:cBhvr>
                                      <p:to>
                                        <p:strVal val="visible"/>
                                      </p:to>
                                    </p:set>
                                  </p:childTnLst>
                                </p:cTn>
                              </p:par>
                            </p:childTnLst>
                          </p:cTn>
                        </p:par>
                        <p:par>
                          <p:cTn id="91" fill="hold">
                            <p:stCondLst>
                              <p:cond delay="26000"/>
                            </p:stCondLst>
                            <p:childTnLst>
                              <p:par>
                                <p:cTn id="92" presetID="1" presetClass="entr" presetSubtype="0" fill="hold" grpId="0" nodeType="afterEffect">
                                  <p:stCondLst>
                                    <p:cond delay="0"/>
                                  </p:stCondLst>
                                  <p:childTnLst>
                                    <p:set>
                                      <p:cBhvr>
                                        <p:cTn id="93" dur="1" fill="hold">
                                          <p:stCondLst>
                                            <p:cond delay="999"/>
                                          </p:stCondLst>
                                        </p:cTn>
                                        <p:tgtEl>
                                          <p:spTgt spid="30"/>
                                        </p:tgtEl>
                                        <p:attrNameLst>
                                          <p:attrName>style.visibility</p:attrName>
                                        </p:attrNameLst>
                                      </p:cBhvr>
                                      <p:to>
                                        <p:strVal val="visible"/>
                                      </p:to>
                                    </p:set>
                                  </p:childTnLst>
                                </p:cTn>
                              </p:par>
                            </p:childTnLst>
                          </p:cTn>
                        </p:par>
                        <p:par>
                          <p:cTn id="94" fill="hold">
                            <p:stCondLst>
                              <p:cond delay="27000"/>
                            </p:stCondLst>
                            <p:childTnLst>
                              <p:par>
                                <p:cTn id="95" presetID="1" presetClass="entr" presetSubtype="0" fill="hold" grpId="0" nodeType="afterEffect">
                                  <p:stCondLst>
                                    <p:cond delay="0"/>
                                  </p:stCondLst>
                                  <p:childTnLst>
                                    <p:set>
                                      <p:cBhvr>
                                        <p:cTn id="96" dur="1" fill="hold">
                                          <p:stCondLst>
                                            <p:cond delay="999"/>
                                          </p:stCondLst>
                                        </p:cTn>
                                        <p:tgtEl>
                                          <p:spTgt spid="31"/>
                                        </p:tgtEl>
                                        <p:attrNameLst>
                                          <p:attrName>style.visibility</p:attrName>
                                        </p:attrNameLst>
                                      </p:cBhvr>
                                      <p:to>
                                        <p:strVal val="visible"/>
                                      </p:to>
                                    </p:set>
                                  </p:childTnLst>
                                </p:cTn>
                              </p:par>
                            </p:childTnLst>
                          </p:cTn>
                        </p:par>
                        <p:par>
                          <p:cTn id="97" fill="hold">
                            <p:stCondLst>
                              <p:cond delay="28000"/>
                            </p:stCondLst>
                            <p:childTnLst>
                              <p:par>
                                <p:cTn id="98" presetID="1" presetClass="entr" presetSubtype="0" fill="hold" grpId="0" nodeType="afterEffect">
                                  <p:stCondLst>
                                    <p:cond delay="0"/>
                                  </p:stCondLst>
                                  <p:childTnLst>
                                    <p:set>
                                      <p:cBhvr>
                                        <p:cTn id="99" dur="1" fill="hold">
                                          <p:stCondLst>
                                            <p:cond delay="999"/>
                                          </p:stCondLst>
                                        </p:cTn>
                                        <p:tgtEl>
                                          <p:spTgt spid="32"/>
                                        </p:tgtEl>
                                        <p:attrNameLst>
                                          <p:attrName>style.visibility</p:attrName>
                                        </p:attrNameLst>
                                      </p:cBhvr>
                                      <p:to>
                                        <p:strVal val="visible"/>
                                      </p:to>
                                    </p:set>
                                  </p:childTnLst>
                                </p:cTn>
                              </p:par>
                            </p:childTnLst>
                          </p:cTn>
                        </p:par>
                        <p:par>
                          <p:cTn id="100" fill="hold">
                            <p:stCondLst>
                              <p:cond delay="29000"/>
                            </p:stCondLst>
                            <p:childTnLst>
                              <p:par>
                                <p:cTn id="101" presetID="1" presetClass="entr" presetSubtype="0" fill="hold" grpId="0" nodeType="afterEffect">
                                  <p:stCondLst>
                                    <p:cond delay="0"/>
                                  </p:stCondLst>
                                  <p:childTnLst>
                                    <p:set>
                                      <p:cBhvr>
                                        <p:cTn id="102" dur="1" fill="hold">
                                          <p:stCondLst>
                                            <p:cond delay="999"/>
                                          </p:stCondLst>
                                        </p:cTn>
                                        <p:tgtEl>
                                          <p:spTgt spid="33"/>
                                        </p:tgtEl>
                                        <p:attrNameLst>
                                          <p:attrName>style.visibility</p:attrName>
                                        </p:attrNameLst>
                                      </p:cBhvr>
                                      <p:to>
                                        <p:strVal val="visible"/>
                                      </p:to>
                                    </p:set>
                                  </p:childTnLst>
                                </p:cTn>
                              </p:par>
                              <p:par>
                                <p:cTn id="103" presetID="22" presetClass="exit" presetSubtype="4" fill="hold" grpId="1" nodeType="withEffect">
                                  <p:stCondLst>
                                    <p:cond delay="0"/>
                                  </p:stCondLst>
                                  <p:childTnLst>
                                    <p:animEffect transition="out" filter="wipe(down)">
                                      <p:cBhvr>
                                        <p:cTn id="104" dur="500"/>
                                        <p:tgtEl>
                                          <p:spTgt spid="42"/>
                                        </p:tgtEl>
                                      </p:cBhvr>
                                    </p:animEffect>
                                    <p:set>
                                      <p:cBhvr>
                                        <p:cTn id="105" dur="1" fill="hold">
                                          <p:stCondLst>
                                            <p:cond delay="499"/>
                                          </p:stCondLst>
                                        </p:cTn>
                                        <p:tgtEl>
                                          <p:spTgt spid="42"/>
                                        </p:tgtEl>
                                        <p:attrNameLst>
                                          <p:attrName>style.visibility</p:attrName>
                                        </p:attrNameLst>
                                      </p:cBhvr>
                                      <p:to>
                                        <p:strVal val="hidden"/>
                                      </p:to>
                                    </p:set>
                                  </p:childTnLst>
                                </p:cTn>
                              </p:par>
                            </p:childTnLst>
                          </p:cTn>
                        </p:par>
                        <p:par>
                          <p:cTn id="106" fill="hold">
                            <p:stCondLst>
                              <p:cond delay="30000"/>
                            </p:stCondLst>
                            <p:childTnLst>
                              <p:par>
                                <p:cTn id="107" presetID="22" presetClass="entr" presetSubtype="4"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down)">
                                      <p:cBhvr>
                                        <p:cTn id="109" dur="500"/>
                                        <p:tgtEl>
                                          <p:spTgt spid="45"/>
                                        </p:tgtEl>
                                      </p:cBhvr>
                                    </p:animEffect>
                                  </p:childTnLst>
                                </p:cTn>
                              </p:par>
                              <p:par>
                                <p:cTn id="110" presetID="1" presetClass="entr" presetSubtype="0" fill="hold" grpId="0" nodeType="withEffect">
                                  <p:stCondLst>
                                    <p:cond delay="0"/>
                                  </p:stCondLst>
                                  <p:childTnLst>
                                    <p:set>
                                      <p:cBhvr>
                                        <p:cTn id="111" dur="1" fill="hold">
                                          <p:stCondLst>
                                            <p:cond delay="999"/>
                                          </p:stCondLst>
                                        </p:cTn>
                                        <p:tgtEl>
                                          <p:spTgt spid="34"/>
                                        </p:tgtEl>
                                        <p:attrNameLst>
                                          <p:attrName>style.visibility</p:attrName>
                                        </p:attrNameLst>
                                      </p:cBhvr>
                                      <p:to>
                                        <p:strVal val="visible"/>
                                      </p:to>
                                    </p:set>
                                  </p:childTnLst>
                                </p:cTn>
                              </p:par>
                            </p:childTnLst>
                          </p:cTn>
                        </p:par>
                        <p:par>
                          <p:cTn id="112" fill="hold">
                            <p:stCondLst>
                              <p:cond delay="31000"/>
                            </p:stCondLst>
                            <p:childTnLst>
                              <p:par>
                                <p:cTn id="113" presetID="1" presetClass="entr" presetSubtype="0" fill="hold" grpId="0" nodeType="afterEffect">
                                  <p:stCondLst>
                                    <p:cond delay="0"/>
                                  </p:stCondLst>
                                  <p:childTnLst>
                                    <p:set>
                                      <p:cBhvr>
                                        <p:cTn id="114" dur="1" fill="hold">
                                          <p:stCondLst>
                                            <p:cond delay="999"/>
                                          </p:stCondLst>
                                        </p:cTn>
                                        <p:tgtEl>
                                          <p:spTgt spid="35"/>
                                        </p:tgtEl>
                                        <p:attrNameLst>
                                          <p:attrName>style.visibility</p:attrName>
                                        </p:attrNameLst>
                                      </p:cBhvr>
                                      <p:to>
                                        <p:strVal val="visible"/>
                                      </p:to>
                                    </p:set>
                                  </p:childTnLst>
                                </p:cTn>
                              </p:par>
                            </p:childTnLst>
                          </p:cTn>
                        </p:par>
                        <p:par>
                          <p:cTn id="115" fill="hold">
                            <p:stCondLst>
                              <p:cond delay="32000"/>
                            </p:stCondLst>
                            <p:childTnLst>
                              <p:par>
                                <p:cTn id="116" presetID="1" presetClass="entr" presetSubtype="0" fill="hold" grpId="0" nodeType="afterEffect">
                                  <p:stCondLst>
                                    <p:cond delay="0"/>
                                  </p:stCondLst>
                                  <p:childTnLst>
                                    <p:set>
                                      <p:cBhvr>
                                        <p:cTn id="117" dur="1" fill="hold">
                                          <p:stCondLst>
                                            <p:cond delay="999"/>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1" grpId="1" animBg="1"/>
      <p:bldP spid="42" grpId="0" animBg="1"/>
      <p:bldP spid="42" grpId="1" animBg="1"/>
      <p:bldP spid="43" grpId="0" animBg="1"/>
      <p:bldP spid="4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4648200" cy="327660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2" y="0"/>
            <a:ext cx="4495799" cy="3276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3276600"/>
            <a:ext cx="4648199" cy="35814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199" y="3276600"/>
            <a:ext cx="4495800" cy="3581400"/>
          </a:xfrm>
          <a:prstGeom prst="rect">
            <a:avLst/>
          </a:prstGeom>
        </p:spPr>
      </p:pic>
    </p:spTree>
    <p:extLst>
      <p:ext uri="{BB962C8B-B14F-4D97-AF65-F5344CB8AC3E}">
        <p14:creationId xmlns:p14="http://schemas.microsoft.com/office/powerpoint/2010/main" val="243450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04800" y="609601"/>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800" b="1" u="sng" dirty="0" err="1">
                <a:solidFill>
                  <a:srgbClr val="660033"/>
                </a:solidFill>
              </a:rPr>
              <a:t>Bài</a:t>
            </a:r>
            <a:r>
              <a:rPr lang="en-US" sz="2800" b="1" u="sng" dirty="0">
                <a:solidFill>
                  <a:srgbClr val="660033"/>
                </a:solidFill>
              </a:rPr>
              <a:t> 12</a:t>
            </a:r>
            <a:r>
              <a:rPr lang="en-US" sz="2800" b="1" dirty="0">
                <a:solidFill>
                  <a:srgbClr val="660033"/>
                </a:solidFill>
              </a:rPr>
              <a:t>: ĐỜI SỐNG KINH TẾ, VĂN </a:t>
            </a:r>
            <a:r>
              <a:rPr lang="en-US" sz="2800" b="1" dirty="0" smtClean="0">
                <a:solidFill>
                  <a:srgbClr val="660033"/>
                </a:solidFill>
              </a:rPr>
              <a:t>HÓA</a:t>
            </a:r>
            <a:endParaRPr lang="en-US" sz="2800" b="1" dirty="0">
              <a:solidFill>
                <a:srgbClr val="660033"/>
              </a:solidFill>
            </a:endParaRPr>
          </a:p>
        </p:txBody>
      </p:sp>
      <p:pic>
        <p:nvPicPr>
          <p:cNvPr id="12292" name="Picture 4" descr="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152400"/>
            <a:ext cx="5143500" cy="27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5143500" cy="27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Line 6"/>
          <p:cNvSpPr>
            <a:spLocks noChangeShapeType="1"/>
          </p:cNvSpPr>
          <p:nvPr/>
        </p:nvSpPr>
        <p:spPr bwMode="auto">
          <a:xfrm>
            <a:off x="457200" y="1219200"/>
            <a:ext cx="8135938" cy="0"/>
          </a:xfrm>
          <a:prstGeom prst="line">
            <a:avLst/>
          </a:prstGeom>
          <a:noFill/>
          <a:ln w="38100"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12296" name="Picture 2" descr="BA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8674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3"/>
          <p:cNvSpPr txBox="1">
            <a:spLocks/>
          </p:cNvSpPr>
          <p:nvPr/>
        </p:nvSpPr>
        <p:spPr bwMode="auto">
          <a:xfrm>
            <a:off x="657226" y="1252349"/>
            <a:ext cx="7935913" cy="563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vi-VN" b="1" dirty="0" smtClean="0">
                <a:solidFill>
                  <a:srgbClr val="FF0000"/>
                </a:solidFill>
                <a:latin typeface="Times New Roman" pitchFamily="18" charset="0"/>
                <a:cs typeface="Times New Roman" pitchFamily="18" charset="0"/>
              </a:rPr>
              <a:t>II – SINH HOẠT XÃ HỘI VÀ VĂN HÓA</a:t>
            </a:r>
            <a:endParaRPr lang="en-US" b="1" dirty="0">
              <a:solidFill>
                <a:srgbClr val="FF0000"/>
              </a:solidFill>
              <a:latin typeface="Times New Roman" pitchFamily="18" charset="0"/>
              <a:cs typeface="Times New Roman" pitchFamily="18" charset="0"/>
            </a:endParaRPr>
          </a:p>
        </p:txBody>
      </p:sp>
      <p:sp>
        <p:nvSpPr>
          <p:cNvPr id="2" name="TextBox 1"/>
          <p:cNvSpPr txBox="1"/>
          <p:nvPr/>
        </p:nvSpPr>
        <p:spPr>
          <a:xfrm>
            <a:off x="657225" y="1815489"/>
            <a:ext cx="6705600" cy="1077218"/>
          </a:xfrm>
          <a:prstGeom prst="rect">
            <a:avLst/>
          </a:prstGeom>
          <a:noFill/>
        </p:spPr>
        <p:txBody>
          <a:bodyPr wrap="square" rtlCol="0">
            <a:spAutoFit/>
          </a:bodyPr>
          <a:lstStyle/>
          <a:p>
            <a:pPr marL="514350" indent="-514350">
              <a:buAutoNum type="arabicPeriod"/>
            </a:pPr>
            <a:r>
              <a:rPr lang="vi-VN" sz="3200" b="1" dirty="0" smtClean="0">
                <a:latin typeface="Times New Roman" pitchFamily="18" charset="0"/>
                <a:cs typeface="Times New Roman" pitchFamily="18" charset="0"/>
              </a:rPr>
              <a:t>Những thay đổi về mặt xã hội</a:t>
            </a:r>
          </a:p>
          <a:p>
            <a:pPr marL="514350" indent="-514350">
              <a:buAutoNum type="arabicPeriod"/>
            </a:pPr>
            <a:r>
              <a:rPr lang="vi-VN" sz="3200" b="1" dirty="0" smtClean="0">
                <a:latin typeface="Times New Roman" pitchFamily="18" charset="0"/>
                <a:cs typeface="Times New Roman" pitchFamily="18" charset="0"/>
              </a:rPr>
              <a:t>Giáo dục và văn hóa</a:t>
            </a:r>
            <a:endParaRPr lang="vi-VN" sz="3200" b="1" dirty="0">
              <a:latin typeface="Times New Roman" pitchFamily="18" charset="0"/>
              <a:cs typeface="Times New Roman" pitchFamily="18" charset="0"/>
            </a:endParaRPr>
          </a:p>
        </p:txBody>
      </p:sp>
      <p:sp>
        <p:nvSpPr>
          <p:cNvPr id="12" name="TextBox 11"/>
          <p:cNvSpPr txBox="1"/>
          <p:nvPr/>
        </p:nvSpPr>
        <p:spPr>
          <a:xfrm>
            <a:off x="685800" y="3057883"/>
            <a:ext cx="6769100" cy="584775"/>
          </a:xfrm>
          <a:prstGeom prst="rect">
            <a:avLst/>
          </a:prstGeom>
          <a:noFill/>
        </p:spPr>
        <p:txBody>
          <a:bodyPr wrap="square" rtlCol="0">
            <a:spAutoFit/>
          </a:bodyPr>
          <a:lstStyle/>
          <a:p>
            <a:r>
              <a:rPr lang="vi-VN" sz="3200" dirty="0" smtClean="0">
                <a:latin typeface="Times New Roman" pitchFamily="18" charset="0"/>
                <a:cs typeface="Times New Roman" pitchFamily="18" charset="0"/>
              </a:rPr>
              <a:t>a. Giáo dục</a:t>
            </a:r>
            <a:endParaRPr lang="en-US" sz="3200" dirty="0">
              <a:latin typeface="Times New Roman" pitchFamily="18" charset="0"/>
              <a:cs typeface="Times New Roman" pitchFamily="18" charset="0"/>
            </a:endParaRPr>
          </a:p>
        </p:txBody>
      </p:sp>
      <p:sp>
        <p:nvSpPr>
          <p:cNvPr id="13" name="Content Placeholder 1"/>
          <p:cNvSpPr>
            <a:spLocks noGrp="1"/>
          </p:cNvSpPr>
          <p:nvPr>
            <p:ph idx="1"/>
          </p:nvPr>
        </p:nvSpPr>
        <p:spPr>
          <a:xfrm>
            <a:off x="841375" y="3611880"/>
            <a:ext cx="6686550" cy="3777622"/>
          </a:xfrm>
        </p:spPr>
        <p:txBody>
          <a:bodyPr>
            <a:normAutofit/>
          </a:bodyPr>
          <a:lstStyle/>
          <a:p>
            <a:r>
              <a:rPr lang="vi-VN" sz="2800" dirty="0" smtClean="0">
                <a:latin typeface="Times New Roman" pitchFamily="18" charset="0"/>
                <a:cs typeface="Times New Roman" pitchFamily="18" charset="0"/>
              </a:rPr>
              <a:t>1070, xây dựng Văn Miếu.</a:t>
            </a:r>
          </a:p>
          <a:p>
            <a:r>
              <a:rPr lang="vi-VN" sz="2800" dirty="0" smtClean="0">
                <a:latin typeface="Times New Roman" pitchFamily="18" charset="0"/>
                <a:cs typeface="Times New Roman" pitchFamily="18" charset="0"/>
              </a:rPr>
              <a:t>1075, mở khoa thi đầu tiên.</a:t>
            </a:r>
          </a:p>
          <a:p>
            <a:r>
              <a:rPr lang="vi-VN" sz="2800" dirty="0" smtClean="0">
                <a:latin typeface="Times New Roman" pitchFamily="18" charset="0"/>
                <a:cs typeface="Times New Roman" pitchFamily="18" charset="0"/>
              </a:rPr>
              <a:t>1076, mở Quốc Tử Giám</a:t>
            </a:r>
          </a:p>
          <a:p>
            <a:r>
              <a:rPr lang="vi-VN" sz="2800" dirty="0" smtClean="0">
                <a:latin typeface="Times New Roman" pitchFamily="18" charset="0"/>
                <a:cs typeface="Times New Roman" pitchFamily="18" charset="0"/>
              </a:rPr>
              <a:t>Văn học chữ Hán bắt đầu phát triển.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0904611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Rectangle 2"/>
          <p:cNvSpPr/>
          <p:nvPr/>
        </p:nvSpPr>
        <p:spPr>
          <a:xfrm>
            <a:off x="1941909" y="673100"/>
            <a:ext cx="668655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i="1" dirty="0" smtClean="0">
                <a:solidFill>
                  <a:schemeClr val="tx1"/>
                </a:solidFill>
              </a:rPr>
              <a:t>“Lý  Thái Tổ lên ngôi mới được 2 năm, tôn miếu chưa dựng, xã tắc chưa lập mà đã dựng 8 chùa ở phủ Thiên Đức, lại sửa chùa quán ở các lộ, cấp độ điệp cho hơn 1000 người ở kinh sư làm tăng...”</a:t>
            </a:r>
          </a:p>
          <a:p>
            <a:pPr algn="just"/>
            <a:r>
              <a:rPr lang="vi-VN" i="1" dirty="0">
                <a:solidFill>
                  <a:schemeClr val="tx1"/>
                </a:solidFill>
              </a:rPr>
              <a:t>	</a:t>
            </a:r>
            <a:r>
              <a:rPr lang="vi-VN" i="1" dirty="0" smtClean="0">
                <a:solidFill>
                  <a:schemeClr val="tx1"/>
                </a:solidFill>
              </a:rPr>
              <a:t>			- Đại Việt sử kí toàn thư -</a:t>
            </a:r>
            <a:endParaRPr lang="en-US" i="1" dirty="0">
              <a:solidFill>
                <a:schemeClr val="tx1"/>
              </a:solidFill>
            </a:endParaRPr>
          </a:p>
        </p:txBody>
      </p:sp>
      <p:sp>
        <p:nvSpPr>
          <p:cNvPr id="5" name="Rectangle 4"/>
          <p:cNvSpPr/>
          <p:nvPr/>
        </p:nvSpPr>
        <p:spPr>
          <a:xfrm>
            <a:off x="1941909" y="3238500"/>
            <a:ext cx="6686550" cy="2209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i="1" dirty="0">
                <a:solidFill>
                  <a:schemeClr val="tx1"/>
                </a:solidFill>
              </a:rPr>
              <a:t>Trường hợp sư Giác Hải khi chết được vua Lý Nhân Tông miễn thuế cho 30 hộ để hương đèn thờ phụng; sư Mãn Giác khi được phong là Hoài Tín đại sư, giao chức nhập nội đạo tràng Tử y đại sa môn thì được triều đình cấp 50 hộ; Thiền sư Giới Không năm 1135 có công cứu sống hàng ngàn người bị bệnh dịch được vua Lý Thần Tông cấp “10 hộ được miễn tô thuế để thờ phụng</a:t>
            </a:r>
            <a:endParaRPr lang="en-US" dirty="0">
              <a:solidFill>
                <a:schemeClr val="tx1"/>
              </a:solidFill>
            </a:endParaRPr>
          </a:p>
        </p:txBody>
      </p:sp>
      <p:sp>
        <p:nvSpPr>
          <p:cNvPr id="4" name="Rounded Rectangle 3"/>
          <p:cNvSpPr/>
          <p:nvPr/>
        </p:nvSpPr>
        <p:spPr>
          <a:xfrm>
            <a:off x="1295400" y="5727700"/>
            <a:ext cx="7708900" cy="762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rPr>
              <a:t>Em có nhận xét gì về sự phát triển của Phật giáo thời nhà Lý?</a:t>
            </a:r>
            <a:endParaRPr lang="en-US" dirty="0">
              <a:solidFill>
                <a:schemeClr val="tx1"/>
              </a:solidFill>
            </a:endParaRPr>
          </a:p>
        </p:txBody>
      </p:sp>
      <p:sp>
        <p:nvSpPr>
          <p:cNvPr id="6" name="TextBox 5"/>
          <p:cNvSpPr txBox="1"/>
          <p:nvPr/>
        </p:nvSpPr>
        <p:spPr>
          <a:xfrm>
            <a:off x="1916510" y="45721"/>
            <a:ext cx="4001691" cy="584775"/>
          </a:xfrm>
          <a:prstGeom prst="rect">
            <a:avLst/>
          </a:prstGeom>
          <a:noFill/>
        </p:spPr>
        <p:txBody>
          <a:bodyPr wrap="square" rtlCol="0">
            <a:spAutoFit/>
          </a:bodyPr>
          <a:lstStyle/>
          <a:p>
            <a:r>
              <a:rPr lang="vi-VN" sz="3200" dirty="0" smtClean="0">
                <a:latin typeface="Times New Roman" pitchFamily="18" charset="0"/>
                <a:cs typeface="Times New Roman" pitchFamily="18" charset="0"/>
              </a:rPr>
              <a:t>b. Tôn giáo:</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806757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04800" y="609601"/>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800" b="1" u="sng" dirty="0" err="1">
                <a:solidFill>
                  <a:srgbClr val="660033"/>
                </a:solidFill>
              </a:rPr>
              <a:t>Bài</a:t>
            </a:r>
            <a:r>
              <a:rPr lang="en-US" sz="2800" b="1" u="sng" dirty="0">
                <a:solidFill>
                  <a:srgbClr val="660033"/>
                </a:solidFill>
              </a:rPr>
              <a:t> 12</a:t>
            </a:r>
            <a:r>
              <a:rPr lang="en-US" sz="2800" b="1" dirty="0">
                <a:solidFill>
                  <a:srgbClr val="660033"/>
                </a:solidFill>
              </a:rPr>
              <a:t>: ĐỜI SỐNG KINH TẾ, VĂN </a:t>
            </a:r>
            <a:r>
              <a:rPr lang="en-US" sz="2800" b="1" dirty="0" smtClean="0">
                <a:solidFill>
                  <a:srgbClr val="660033"/>
                </a:solidFill>
              </a:rPr>
              <a:t>HÓA</a:t>
            </a:r>
            <a:endParaRPr lang="en-US" sz="2800" b="1" dirty="0">
              <a:solidFill>
                <a:srgbClr val="660033"/>
              </a:solidFill>
            </a:endParaRPr>
          </a:p>
        </p:txBody>
      </p:sp>
      <p:pic>
        <p:nvPicPr>
          <p:cNvPr id="12292" name="Picture 4" descr="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152400"/>
            <a:ext cx="5143500" cy="27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5143500" cy="27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Line 6"/>
          <p:cNvSpPr>
            <a:spLocks noChangeShapeType="1"/>
          </p:cNvSpPr>
          <p:nvPr/>
        </p:nvSpPr>
        <p:spPr bwMode="auto">
          <a:xfrm>
            <a:off x="457200" y="1219200"/>
            <a:ext cx="8135938" cy="0"/>
          </a:xfrm>
          <a:prstGeom prst="line">
            <a:avLst/>
          </a:prstGeom>
          <a:noFill/>
          <a:ln w="38100"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12296" name="Picture 2" descr="BA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8674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3"/>
          <p:cNvSpPr txBox="1">
            <a:spLocks/>
          </p:cNvSpPr>
          <p:nvPr/>
        </p:nvSpPr>
        <p:spPr bwMode="auto">
          <a:xfrm>
            <a:off x="657226" y="1252349"/>
            <a:ext cx="7935913" cy="563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vi-VN" b="1" dirty="0" smtClean="0">
                <a:solidFill>
                  <a:srgbClr val="FF0000"/>
                </a:solidFill>
                <a:latin typeface="Times New Roman" pitchFamily="18" charset="0"/>
                <a:cs typeface="Times New Roman" pitchFamily="18" charset="0"/>
              </a:rPr>
              <a:t>II – SINH HOẠT XÃ HỘI VÀ VĂN HÓA</a:t>
            </a:r>
            <a:endParaRPr lang="en-US" b="1" dirty="0">
              <a:solidFill>
                <a:srgbClr val="FF0000"/>
              </a:solidFill>
              <a:latin typeface="Times New Roman" pitchFamily="18" charset="0"/>
              <a:cs typeface="Times New Roman" pitchFamily="18" charset="0"/>
            </a:endParaRPr>
          </a:p>
        </p:txBody>
      </p:sp>
      <p:sp>
        <p:nvSpPr>
          <p:cNvPr id="2" name="TextBox 1"/>
          <p:cNvSpPr txBox="1"/>
          <p:nvPr/>
        </p:nvSpPr>
        <p:spPr>
          <a:xfrm>
            <a:off x="657225" y="1815489"/>
            <a:ext cx="6705600" cy="584775"/>
          </a:xfrm>
          <a:prstGeom prst="rect">
            <a:avLst/>
          </a:prstGeom>
          <a:noFill/>
        </p:spPr>
        <p:txBody>
          <a:bodyPr wrap="square" rtlCol="0">
            <a:spAutoFit/>
          </a:bodyPr>
          <a:lstStyle/>
          <a:p>
            <a:r>
              <a:rPr lang="vi-VN" sz="3200" b="1" dirty="0" smtClean="0">
                <a:latin typeface="Times New Roman" pitchFamily="18" charset="0"/>
                <a:cs typeface="Times New Roman" pitchFamily="18" charset="0"/>
              </a:rPr>
              <a:t>2. Giáo </a:t>
            </a:r>
            <a:r>
              <a:rPr lang="vi-VN" sz="3200" b="1" dirty="0" smtClean="0">
                <a:latin typeface="Times New Roman" pitchFamily="18" charset="0"/>
                <a:cs typeface="Times New Roman" pitchFamily="18" charset="0"/>
              </a:rPr>
              <a:t>dục và văn hóa</a:t>
            </a:r>
            <a:endParaRPr lang="vi-VN" sz="3200" b="1" dirty="0">
              <a:latin typeface="Times New Roman" pitchFamily="18" charset="0"/>
              <a:cs typeface="Times New Roman" pitchFamily="18" charset="0"/>
            </a:endParaRPr>
          </a:p>
        </p:txBody>
      </p:sp>
      <p:sp>
        <p:nvSpPr>
          <p:cNvPr id="12" name="TextBox 11"/>
          <p:cNvSpPr txBox="1"/>
          <p:nvPr/>
        </p:nvSpPr>
        <p:spPr>
          <a:xfrm>
            <a:off x="657226" y="2775378"/>
            <a:ext cx="6769100" cy="584775"/>
          </a:xfrm>
          <a:prstGeom prst="rect">
            <a:avLst/>
          </a:prstGeom>
          <a:noFill/>
        </p:spPr>
        <p:txBody>
          <a:bodyPr wrap="square" rtlCol="0">
            <a:spAutoFit/>
          </a:bodyPr>
          <a:lstStyle/>
          <a:p>
            <a:r>
              <a:rPr lang="vi-VN" sz="3200" dirty="0" smtClean="0">
                <a:latin typeface="Times New Roman" pitchFamily="18" charset="0"/>
                <a:cs typeface="Times New Roman" pitchFamily="18" charset="0"/>
              </a:rPr>
              <a:t>a. Giáo dục</a:t>
            </a:r>
            <a:endParaRPr lang="en-US" sz="3200" dirty="0">
              <a:latin typeface="Times New Roman" pitchFamily="18" charset="0"/>
              <a:cs typeface="Times New Roman" pitchFamily="18" charset="0"/>
            </a:endParaRPr>
          </a:p>
        </p:txBody>
      </p:sp>
      <p:sp>
        <p:nvSpPr>
          <p:cNvPr id="13" name="Content Placeholder 1"/>
          <p:cNvSpPr>
            <a:spLocks noGrp="1"/>
          </p:cNvSpPr>
          <p:nvPr>
            <p:ph idx="1"/>
          </p:nvPr>
        </p:nvSpPr>
        <p:spPr>
          <a:xfrm>
            <a:off x="1086838" y="3978589"/>
            <a:ext cx="6686550" cy="3777622"/>
          </a:xfrm>
        </p:spPr>
        <p:txBody>
          <a:bodyPr>
            <a:normAutofit/>
          </a:bodyPr>
          <a:lstStyle/>
          <a:p>
            <a:r>
              <a:rPr lang="vi-VN" dirty="0" smtClean="0">
                <a:latin typeface="Times New Roman" pitchFamily="18" charset="0"/>
                <a:cs typeface="Times New Roman" pitchFamily="18" charset="0"/>
              </a:rPr>
              <a:t>Phật giáo được chọn làm quốc giáo.</a:t>
            </a:r>
          </a:p>
          <a:p>
            <a:r>
              <a:rPr lang="vi-VN" dirty="0" smtClean="0">
                <a:latin typeface="Times New Roman" pitchFamily="18" charset="0"/>
                <a:cs typeface="Times New Roman" pitchFamily="18" charset="0"/>
              </a:rPr>
              <a:t>Nho giáo mới bắt đầu phát triển.</a:t>
            </a:r>
          </a:p>
        </p:txBody>
      </p:sp>
      <p:sp>
        <p:nvSpPr>
          <p:cNvPr id="14" name="TextBox 13"/>
          <p:cNvSpPr txBox="1"/>
          <p:nvPr/>
        </p:nvSpPr>
        <p:spPr>
          <a:xfrm>
            <a:off x="685801" y="3446958"/>
            <a:ext cx="4001691" cy="584775"/>
          </a:xfrm>
          <a:prstGeom prst="rect">
            <a:avLst/>
          </a:prstGeom>
          <a:noFill/>
        </p:spPr>
        <p:txBody>
          <a:bodyPr wrap="square" rtlCol="0">
            <a:spAutoFit/>
          </a:bodyPr>
          <a:lstStyle/>
          <a:p>
            <a:r>
              <a:rPr lang="vi-VN" sz="3200" dirty="0" smtClean="0">
                <a:latin typeface="Times New Roman" pitchFamily="18" charset="0"/>
                <a:cs typeface="Times New Roman" pitchFamily="18" charset="0"/>
              </a:rPr>
              <a:t>b. Tôn giáo:</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330658494"/>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6" name="Picture 4" descr="kinh_11876526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
            <a:ext cx="4876800" cy="5562600"/>
          </a:xfrm>
          <a:prstGeom prst="rect">
            <a:avLst/>
          </a:prstGeom>
          <a:noFill/>
          <a:extLst>
            <a:ext uri="{909E8E84-426E-40DD-AFC4-6F175D3DCCD1}">
              <a14:hiddenFill xmlns:a14="http://schemas.microsoft.com/office/drawing/2010/main">
                <a:solidFill>
                  <a:srgbClr val="FFFFFF"/>
                </a:solidFill>
              </a14:hiddenFill>
            </a:ext>
          </a:extLst>
        </p:spPr>
      </p:pic>
      <p:sp>
        <p:nvSpPr>
          <p:cNvPr id="233477" name="Rectangle 5"/>
          <p:cNvSpPr>
            <a:spLocks noChangeArrowheads="1"/>
          </p:cNvSpPr>
          <p:nvPr/>
        </p:nvSpPr>
        <p:spPr bwMode="auto">
          <a:xfrm>
            <a:off x="1981200" y="5715000"/>
            <a:ext cx="4953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pPr>
            <a:r>
              <a:rPr lang="en-US" sz="2400" b="1" dirty="0">
                <a:solidFill>
                  <a:srgbClr val="0000CC"/>
                </a:solidFill>
              </a:rPr>
              <a:t>    </a:t>
            </a:r>
            <a:r>
              <a:rPr lang="en-US" sz="2400" b="1" dirty="0" err="1">
                <a:solidFill>
                  <a:srgbClr val="0000CC"/>
                </a:solidFill>
              </a:rPr>
              <a:t>Tượng</a:t>
            </a:r>
            <a:r>
              <a:rPr lang="en-US" sz="2400" b="1" dirty="0">
                <a:solidFill>
                  <a:srgbClr val="0000CC"/>
                </a:solidFill>
              </a:rPr>
              <a:t> </a:t>
            </a:r>
            <a:r>
              <a:rPr lang="en-US" sz="2400" b="1" dirty="0" err="1">
                <a:solidFill>
                  <a:srgbClr val="0000CC"/>
                </a:solidFill>
              </a:rPr>
              <a:t>Phật</a:t>
            </a:r>
            <a:r>
              <a:rPr lang="en-US" sz="2400" b="1" dirty="0">
                <a:solidFill>
                  <a:srgbClr val="0000CC"/>
                </a:solidFill>
              </a:rPr>
              <a:t> A-di-</a:t>
            </a:r>
            <a:r>
              <a:rPr lang="en-US" sz="2400" b="1" dirty="0" err="1">
                <a:solidFill>
                  <a:srgbClr val="0000CC"/>
                </a:solidFill>
              </a:rPr>
              <a:t>đà</a:t>
            </a:r>
            <a:endParaRPr lang="en-US" sz="2400" b="1" dirty="0">
              <a:solidFill>
                <a:srgbClr val="0000CC"/>
              </a:solidFill>
            </a:endParaRPr>
          </a:p>
          <a:p>
            <a:pPr marL="342900" indent="-342900" algn="l">
              <a:spcBef>
                <a:spcPct val="20000"/>
              </a:spcBef>
            </a:pPr>
            <a:r>
              <a:rPr lang="en-US" sz="2400" b="1" dirty="0">
                <a:solidFill>
                  <a:srgbClr val="0000CC"/>
                </a:solidFill>
              </a:rPr>
              <a:t>(</a:t>
            </a:r>
            <a:r>
              <a:rPr lang="en-US" sz="2400" b="1" dirty="0" err="1">
                <a:solidFill>
                  <a:srgbClr val="0000CC"/>
                </a:solidFill>
              </a:rPr>
              <a:t>Chùa</a:t>
            </a:r>
            <a:r>
              <a:rPr lang="en-US" sz="2400" b="1" dirty="0">
                <a:solidFill>
                  <a:srgbClr val="0000CC"/>
                </a:solidFill>
              </a:rPr>
              <a:t> </a:t>
            </a:r>
            <a:r>
              <a:rPr lang="en-US" sz="2400" b="1" dirty="0" err="1">
                <a:solidFill>
                  <a:srgbClr val="0000CC"/>
                </a:solidFill>
              </a:rPr>
              <a:t>Phật</a:t>
            </a:r>
            <a:r>
              <a:rPr lang="en-US" sz="2400" b="1" dirty="0">
                <a:solidFill>
                  <a:srgbClr val="0000CC"/>
                </a:solidFill>
              </a:rPr>
              <a:t> </a:t>
            </a:r>
            <a:r>
              <a:rPr lang="en-US" sz="2400" b="1" dirty="0" err="1">
                <a:solidFill>
                  <a:srgbClr val="0000CC"/>
                </a:solidFill>
              </a:rPr>
              <a:t>Tích</a:t>
            </a:r>
            <a:r>
              <a:rPr lang="en-US" sz="2400" b="1" dirty="0">
                <a:solidFill>
                  <a:srgbClr val="0000CC"/>
                </a:solidFill>
              </a:rPr>
              <a:t> – </a:t>
            </a:r>
            <a:r>
              <a:rPr lang="en-US" sz="2400" b="1" dirty="0" err="1">
                <a:solidFill>
                  <a:srgbClr val="0000CC"/>
                </a:solidFill>
              </a:rPr>
              <a:t>Bắc</a:t>
            </a:r>
            <a:r>
              <a:rPr lang="en-US" sz="2400" b="1" dirty="0">
                <a:solidFill>
                  <a:srgbClr val="0000CC"/>
                </a:solidFill>
              </a:rPr>
              <a:t> </a:t>
            </a:r>
            <a:r>
              <a:rPr lang="en-US" sz="2400" b="1" dirty="0" err="1">
                <a:solidFill>
                  <a:srgbClr val="0000CC"/>
                </a:solidFill>
              </a:rPr>
              <a:t>Ninh</a:t>
            </a:r>
            <a:r>
              <a:rPr lang="en-US" sz="2400" b="1" dirty="0">
                <a:solidFill>
                  <a:srgbClr val="0000CC"/>
                </a:solidFill>
              </a:rPr>
              <a:t>)</a:t>
            </a:r>
          </a:p>
        </p:txBody>
      </p:sp>
    </p:spTree>
    <p:extLst>
      <p:ext uri="{BB962C8B-B14F-4D97-AF65-F5344CB8AC3E}">
        <p14:creationId xmlns:p14="http://schemas.microsoft.com/office/powerpoint/2010/main" val="42359665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04800" y="609601"/>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800" b="1" u="sng" dirty="0" err="1">
                <a:solidFill>
                  <a:srgbClr val="660033"/>
                </a:solidFill>
              </a:rPr>
              <a:t>Bài</a:t>
            </a:r>
            <a:r>
              <a:rPr lang="en-US" sz="2800" b="1" u="sng" dirty="0">
                <a:solidFill>
                  <a:srgbClr val="660033"/>
                </a:solidFill>
              </a:rPr>
              <a:t> 12</a:t>
            </a:r>
            <a:r>
              <a:rPr lang="en-US" sz="2800" b="1" dirty="0">
                <a:solidFill>
                  <a:srgbClr val="660033"/>
                </a:solidFill>
              </a:rPr>
              <a:t>: ĐỜI SỐNG KINH TẾ, VĂN </a:t>
            </a:r>
            <a:r>
              <a:rPr lang="en-US" sz="2800" b="1" dirty="0" smtClean="0">
                <a:solidFill>
                  <a:srgbClr val="660033"/>
                </a:solidFill>
              </a:rPr>
              <a:t>HÓA</a:t>
            </a:r>
            <a:endParaRPr lang="en-US" sz="2800" b="1" dirty="0">
              <a:solidFill>
                <a:srgbClr val="660033"/>
              </a:solidFill>
            </a:endParaRPr>
          </a:p>
        </p:txBody>
      </p:sp>
      <p:pic>
        <p:nvPicPr>
          <p:cNvPr id="12292" name="Picture 4" descr="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152400"/>
            <a:ext cx="5143500" cy="27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5143500" cy="27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Line 6"/>
          <p:cNvSpPr>
            <a:spLocks noChangeShapeType="1"/>
          </p:cNvSpPr>
          <p:nvPr/>
        </p:nvSpPr>
        <p:spPr bwMode="auto">
          <a:xfrm>
            <a:off x="457200" y="1219200"/>
            <a:ext cx="8135938" cy="0"/>
          </a:xfrm>
          <a:prstGeom prst="line">
            <a:avLst/>
          </a:prstGeom>
          <a:noFill/>
          <a:ln w="38100"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12296" name="Picture 2" descr="BA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8674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3"/>
          <p:cNvSpPr txBox="1">
            <a:spLocks/>
          </p:cNvSpPr>
          <p:nvPr/>
        </p:nvSpPr>
        <p:spPr bwMode="auto">
          <a:xfrm>
            <a:off x="657226" y="1252349"/>
            <a:ext cx="7935913" cy="563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vi-VN" b="1" u="sng" dirty="0" smtClean="0">
                <a:solidFill>
                  <a:srgbClr val="FF0000"/>
                </a:solidFill>
                <a:latin typeface="Times New Roman" pitchFamily="18" charset="0"/>
                <a:cs typeface="Times New Roman" pitchFamily="18" charset="0"/>
              </a:rPr>
              <a:t>II – SINH HOẠT XÃ HỘI VÀ VĂN HÓA</a:t>
            </a:r>
            <a:endParaRPr lang="en-US" b="1" u="sng" dirty="0">
              <a:solidFill>
                <a:srgbClr val="FF0000"/>
              </a:solidFill>
              <a:latin typeface="Times New Roman" pitchFamily="18" charset="0"/>
              <a:cs typeface="Times New Roman" pitchFamily="18" charset="0"/>
            </a:endParaRPr>
          </a:p>
        </p:txBody>
      </p:sp>
      <p:sp>
        <p:nvSpPr>
          <p:cNvPr id="2" name="TextBox 1"/>
          <p:cNvSpPr txBox="1"/>
          <p:nvPr/>
        </p:nvSpPr>
        <p:spPr>
          <a:xfrm>
            <a:off x="657225" y="1851002"/>
            <a:ext cx="6705600" cy="461665"/>
          </a:xfrm>
          <a:prstGeom prst="rect">
            <a:avLst/>
          </a:prstGeom>
          <a:noFill/>
        </p:spPr>
        <p:txBody>
          <a:bodyPr wrap="square" rtlCol="0">
            <a:spAutoFit/>
          </a:bodyPr>
          <a:lstStyle/>
          <a:p>
            <a:r>
              <a:rPr lang="vi-VN" sz="2400" b="1" u="sng" dirty="0" smtClean="0">
                <a:latin typeface="Times New Roman" pitchFamily="18" charset="0"/>
                <a:cs typeface="Times New Roman" pitchFamily="18" charset="0"/>
              </a:rPr>
              <a:t>2. Giáo </a:t>
            </a:r>
            <a:r>
              <a:rPr lang="vi-VN" sz="2400" b="1" u="sng" dirty="0" smtClean="0">
                <a:latin typeface="Times New Roman" pitchFamily="18" charset="0"/>
                <a:cs typeface="Times New Roman" pitchFamily="18" charset="0"/>
              </a:rPr>
              <a:t>dục và văn hóa</a:t>
            </a:r>
            <a:endParaRPr lang="vi-VN" sz="2400" b="1" u="sng" dirty="0">
              <a:latin typeface="Times New Roman" pitchFamily="18" charset="0"/>
              <a:cs typeface="Times New Roman" pitchFamily="18" charset="0"/>
            </a:endParaRPr>
          </a:p>
        </p:txBody>
      </p:sp>
      <p:sp>
        <p:nvSpPr>
          <p:cNvPr id="12" name="TextBox 11"/>
          <p:cNvSpPr txBox="1"/>
          <p:nvPr/>
        </p:nvSpPr>
        <p:spPr>
          <a:xfrm>
            <a:off x="685800" y="2552730"/>
            <a:ext cx="6769100" cy="523220"/>
          </a:xfrm>
          <a:prstGeom prst="rect">
            <a:avLst/>
          </a:prstGeom>
          <a:noFill/>
        </p:spPr>
        <p:txBody>
          <a:bodyPr wrap="square" rtlCol="0">
            <a:spAutoFit/>
          </a:bodyPr>
          <a:lstStyle/>
          <a:p>
            <a:r>
              <a:rPr lang="vi-VN" sz="2800" dirty="0" smtClean="0">
                <a:latin typeface="Times New Roman" pitchFamily="18" charset="0"/>
                <a:cs typeface="Times New Roman" pitchFamily="18" charset="0"/>
              </a:rPr>
              <a:t>a. Giáo dục</a:t>
            </a:r>
            <a:endParaRPr lang="en-US" sz="2800" dirty="0">
              <a:latin typeface="Times New Roman" pitchFamily="18" charset="0"/>
              <a:cs typeface="Times New Roman" pitchFamily="18" charset="0"/>
            </a:endParaRPr>
          </a:p>
        </p:txBody>
      </p:sp>
      <p:sp>
        <p:nvSpPr>
          <p:cNvPr id="14" name="TextBox 13"/>
          <p:cNvSpPr txBox="1"/>
          <p:nvPr/>
        </p:nvSpPr>
        <p:spPr>
          <a:xfrm>
            <a:off x="685801" y="3106728"/>
            <a:ext cx="4001691" cy="523220"/>
          </a:xfrm>
          <a:prstGeom prst="rect">
            <a:avLst/>
          </a:prstGeom>
          <a:noFill/>
        </p:spPr>
        <p:txBody>
          <a:bodyPr wrap="square" rtlCol="0">
            <a:spAutoFit/>
          </a:bodyPr>
          <a:lstStyle/>
          <a:p>
            <a:r>
              <a:rPr lang="vi-VN" sz="2800" dirty="0" smtClean="0">
                <a:latin typeface="Times New Roman" pitchFamily="18" charset="0"/>
                <a:cs typeface="Times New Roman" pitchFamily="18" charset="0"/>
              </a:rPr>
              <a:t>b. Tôn giáo:</a:t>
            </a:r>
            <a:endParaRPr lang="en-US" sz="2800" dirty="0">
              <a:latin typeface="Times New Roman" pitchFamily="18" charset="0"/>
              <a:cs typeface="Times New Roman" pitchFamily="18" charset="0"/>
            </a:endParaRPr>
          </a:p>
        </p:txBody>
      </p:sp>
      <p:sp>
        <p:nvSpPr>
          <p:cNvPr id="15" name="TextBox 14"/>
          <p:cNvSpPr txBox="1"/>
          <p:nvPr/>
        </p:nvSpPr>
        <p:spPr>
          <a:xfrm>
            <a:off x="685801" y="3632436"/>
            <a:ext cx="4001691" cy="584775"/>
          </a:xfrm>
          <a:prstGeom prst="rect">
            <a:avLst/>
          </a:prstGeom>
          <a:noFill/>
        </p:spPr>
        <p:txBody>
          <a:bodyPr wrap="square" rtlCol="0">
            <a:spAutoFit/>
          </a:bodyPr>
          <a:lstStyle/>
          <a:p>
            <a:r>
              <a:rPr lang="vi-VN" sz="3200" dirty="0" smtClean="0">
                <a:latin typeface="Times New Roman" pitchFamily="18" charset="0"/>
                <a:cs typeface="Times New Roman" pitchFamily="18" charset="0"/>
              </a:rPr>
              <a:t>c. Văn hóa dân gian</a:t>
            </a:r>
            <a:endParaRPr lang="en-US" sz="3200" dirty="0">
              <a:latin typeface="Times New Roman" pitchFamily="18" charset="0"/>
              <a:cs typeface="Times New Roman" pitchFamily="18" charset="0"/>
            </a:endParaRPr>
          </a:p>
        </p:txBody>
      </p:sp>
      <p:sp>
        <p:nvSpPr>
          <p:cNvPr id="16" name="Cloud Callout 15"/>
          <p:cNvSpPr/>
          <p:nvPr/>
        </p:nvSpPr>
        <p:spPr>
          <a:xfrm>
            <a:off x="4521200" y="3022734"/>
            <a:ext cx="4406900" cy="2501900"/>
          </a:xfrm>
          <a:prstGeom prst="cloudCallout">
            <a:avLst>
              <a:gd name="adj1" fmla="val -44464"/>
              <a:gd name="adj2" fmla="val 5793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tx1"/>
                </a:solidFill>
              </a:rPr>
              <a:t>Thời nhà Lý có những hoạt động văn hóa dân gian nào?</a:t>
            </a:r>
            <a:endParaRPr lang="en-US" sz="2400" dirty="0">
              <a:solidFill>
                <a:schemeClr val="tx1"/>
              </a:solidFill>
            </a:endParaRPr>
          </a:p>
        </p:txBody>
      </p:sp>
      <p:sp>
        <p:nvSpPr>
          <p:cNvPr id="17" name="Content Placeholder 1"/>
          <p:cNvSpPr>
            <a:spLocks noGrp="1"/>
          </p:cNvSpPr>
          <p:nvPr>
            <p:ph idx="1"/>
          </p:nvPr>
        </p:nvSpPr>
        <p:spPr>
          <a:xfrm>
            <a:off x="762000" y="4280207"/>
            <a:ext cx="7831138" cy="1112520"/>
          </a:xfrm>
        </p:spPr>
        <p:txBody>
          <a:bodyPr>
            <a:noAutofit/>
          </a:bodyPr>
          <a:lstStyle/>
          <a:p>
            <a:r>
              <a:rPr lang="vi-VN" dirty="0" smtClean="0">
                <a:latin typeface="Times New Roman" pitchFamily="18" charset="0"/>
                <a:cs typeface="Times New Roman" pitchFamily="18" charset="0"/>
              </a:rPr>
              <a:t>Văn hóa dân gian đa dạng từ múa hát, chèo, múa rối nước.</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842586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16"/>
                                        </p:tgtEl>
                                      </p:cBhvr>
                                    </p:animEffect>
                                    <p:anim calcmode="lin" valueType="num">
                                      <p:cBhvr>
                                        <p:cTn id="14" dur="1000"/>
                                        <p:tgtEl>
                                          <p:spTgt spid="16"/>
                                        </p:tgtEl>
                                        <p:attrNameLst>
                                          <p:attrName>ppt_x</p:attrName>
                                        </p:attrNameLst>
                                      </p:cBhvr>
                                      <p:tavLst>
                                        <p:tav tm="0">
                                          <p:val>
                                            <p:strVal val="ppt_x"/>
                                          </p:val>
                                        </p:tav>
                                        <p:tav tm="100000">
                                          <p:val>
                                            <p:strVal val="ppt_x"/>
                                          </p:val>
                                        </p:tav>
                                      </p:tavLst>
                                    </p:anim>
                                    <p:anim calcmode="lin" valueType="num">
                                      <p:cBhvr>
                                        <p:cTn id="15" dur="1000"/>
                                        <p:tgtEl>
                                          <p:spTgt spid="16"/>
                                        </p:tgtEl>
                                        <p:attrNameLst>
                                          <p:attrName>ppt_y</p:attrName>
                                        </p:attrNameLst>
                                      </p:cBhvr>
                                      <p:tavLst>
                                        <p:tav tm="0">
                                          <p:val>
                                            <p:strVal val="ppt_y"/>
                                          </p:val>
                                        </p:tav>
                                        <p:tav tm="100000">
                                          <p:val>
                                            <p:strVal val="ppt_y+.1"/>
                                          </p:val>
                                        </p:tav>
                                      </p:tavLst>
                                    </p:anim>
                                    <p:set>
                                      <p:cBhvr>
                                        <p:cTn id="16" dur="1" fill="hold">
                                          <p:stCondLst>
                                            <p:cond delay="999"/>
                                          </p:stCondLst>
                                        </p:cTn>
                                        <p:tgtEl>
                                          <p:spTgt spid="16"/>
                                        </p:tgtEl>
                                        <p:attrNameLst>
                                          <p:attrName>style.visibility</p:attrName>
                                        </p:attrNameLst>
                                      </p:cBhvr>
                                      <p:to>
                                        <p:strVal val="hidden"/>
                                      </p:to>
                                    </p:set>
                                  </p:childTnLst>
                                </p:cTn>
                              </p:par>
                              <p:par>
                                <p:cTn id="17" presetID="45" presetClass="entr" presetSubtype="0" fill="hold" grpId="0" nodeType="with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fade">
                                      <p:cBhvr>
                                        <p:cTn id="19" dur="2000"/>
                                        <p:tgtEl>
                                          <p:spTgt spid="17">
                                            <p:txEl>
                                              <p:pRg st="0" end="0"/>
                                            </p:txEl>
                                          </p:spTgt>
                                        </p:tgtEl>
                                      </p:cBhvr>
                                    </p:animEffect>
                                    <p:anim calcmode="lin" valueType="num">
                                      <p:cBhvr>
                                        <p:cTn id="20" dur="2000" fill="hold"/>
                                        <p:tgtEl>
                                          <p:spTgt spid="17">
                                            <p:txEl>
                                              <p:pRg st="0" end="0"/>
                                            </p:txEl>
                                          </p:spTgt>
                                        </p:tgtEl>
                                        <p:attrNameLst>
                                          <p:attrName>ppt_w</p:attrName>
                                        </p:attrNameLst>
                                      </p:cBhvr>
                                      <p:tavLst>
                                        <p:tav tm="0" fmla="#ppt_w*sin(2.5*pi*$)">
                                          <p:val>
                                            <p:fltVal val="0"/>
                                          </p:val>
                                        </p:tav>
                                        <p:tav tm="100000">
                                          <p:val>
                                            <p:fltVal val="1"/>
                                          </p:val>
                                        </p:tav>
                                      </p:tavLst>
                                    </p:anim>
                                    <p:anim calcmode="lin" valueType="num">
                                      <p:cBhvr>
                                        <p:cTn id="21" dur="2000" fill="hold"/>
                                        <p:tgtEl>
                                          <p:spTgt spid="1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961</Words>
  <Application>Microsoft Office PowerPoint</Application>
  <PresentationFormat>On-screen Show (4:3)</PresentationFormat>
  <Paragraphs>121</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cp:revision>
  <dcterms:created xsi:type="dcterms:W3CDTF">2021-10-26T12:55:03Z</dcterms:created>
  <dcterms:modified xsi:type="dcterms:W3CDTF">2021-10-26T13:18:21Z</dcterms:modified>
</cp:coreProperties>
</file>